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7B_5EBA082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7" r:id="rId3"/>
    <p:sldId id="323" r:id="rId4"/>
    <p:sldId id="378" r:id="rId5"/>
    <p:sldId id="355" r:id="rId6"/>
    <p:sldId id="357" r:id="rId7"/>
    <p:sldId id="379" r:id="rId8"/>
    <p:sldId id="375" r:id="rId9"/>
    <p:sldId id="364" r:id="rId10"/>
    <p:sldId id="370" r:id="rId11"/>
    <p:sldId id="383" r:id="rId12"/>
    <p:sldId id="367" r:id="rId13"/>
    <p:sldId id="385" r:id="rId14"/>
    <p:sldId id="374" r:id="rId15"/>
    <p:sldId id="386" r:id="rId16"/>
    <p:sldId id="381" r:id="rId17"/>
    <p:sldId id="362" r:id="rId18"/>
    <p:sldId id="29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5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E14B32-8E37-B016-9EC7-69DFE2C12A30}" name="Masters, James" initials="JM" userId="S::James.Masters@mssm.edu::8b4666e2-cccc-4a85-84b2-6e537f661d58" providerId="AD"/>
  <p188:author id="{C3203DE9-3A99-DDC8-FABB-9966726A453A}" name="Thrower, Edwin" initials="ET" userId="S::edwin.thrower@mssm.edu::4ec10494-8aed-4c2b-baf0-0466e0662f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hmias, Joseph" initials="NJ" lastIdx="5" clrIdx="0">
    <p:extLst>
      <p:ext uri="{19B8F6BF-5375-455C-9EA6-DF929625EA0E}">
        <p15:presenceInfo xmlns:p15="http://schemas.microsoft.com/office/powerpoint/2012/main" userId="S-1-5-21-1177238915-1035525444-1606980848-369943" providerId="AD"/>
      </p:ext>
    </p:extLst>
  </p:cmAuthor>
  <p:cmAuthor id="2" name="Kovatch, Patricia" initials="KP" lastIdx="5" clrIdx="1">
    <p:extLst>
      <p:ext uri="{19B8F6BF-5375-455C-9EA6-DF929625EA0E}">
        <p15:presenceInfo xmlns:p15="http://schemas.microsoft.com/office/powerpoint/2012/main" userId="S::patricia.kovatch@mssm.edu::37f40617-bfd3-4bf7-8c0f-218328d18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B8C"/>
    <a:srgbClr val="E7F2FC"/>
    <a:srgbClr val="FFF7FC"/>
    <a:srgbClr val="D2D2D2"/>
    <a:srgbClr val="E384B6"/>
    <a:srgbClr val="BDBDBD"/>
    <a:srgbClr val="A7A7A7"/>
    <a:srgbClr val="8ED8F8"/>
    <a:srgbClr val="BCBAD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57" autoAdjust="0"/>
  </p:normalViewPr>
  <p:slideViewPr>
    <p:cSldViewPr snapToGrid="0" snapToObjects="1">
      <p:cViewPr varScale="1">
        <p:scale>
          <a:sx n="64" d="100"/>
          <a:sy n="64" d="100"/>
        </p:scale>
        <p:origin x="520" y="40"/>
      </p:cViewPr>
      <p:guideLst>
        <p:guide orient="horz" pos="2495"/>
        <p:guide pos="5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7004593175853"/>
          <c:y val="0.14240740825621492"/>
          <c:w val="0.88813418635170605"/>
          <c:h val="0.67917291176798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User Login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9.7018699399401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97-4F14-8E9B-EE30C28F8939}"/>
                </c:ext>
              </c:extLst>
            </c:dLbl>
            <c:dLbl>
              <c:idx val="7"/>
              <c:layout>
                <c:manualLayout>
                  <c:x val="-6.7091700714691807E-17"/>
                  <c:y val="-3.557352311311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37-094D-8648-94FAC230EEBB}"/>
                </c:ext>
              </c:extLst>
            </c:dLbl>
            <c:dLbl>
              <c:idx val="8"/>
              <c:layout>
                <c:manualLayout>
                  <c:x val="0"/>
                  <c:y val="-4.204143640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97-4F14-8E9B-EE30C28F8939}"/>
                </c:ext>
              </c:extLst>
            </c:dLbl>
            <c:dLbl>
              <c:idx val="11"/>
              <c:layout>
                <c:manualLayout>
                  <c:x val="1.4407833020131057E-7"/>
                  <c:y val="-3.880747975976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621002096483781E-2"/>
                      <c:h val="4.5857505249450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97-4F14-8E9B-EE30C28F8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2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Sept</c:v>
                </c:pt>
                <c:pt idx="12">
                  <c:v>Oct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57994</c:v>
                </c:pt>
                <c:pt idx="1">
                  <c:v>51325</c:v>
                </c:pt>
                <c:pt idx="2">
                  <c:v>45349</c:v>
                </c:pt>
                <c:pt idx="3">
                  <c:v>58130</c:v>
                </c:pt>
                <c:pt idx="4">
                  <c:v>52511</c:v>
                </c:pt>
                <c:pt idx="5">
                  <c:v>60318</c:v>
                </c:pt>
                <c:pt idx="6">
                  <c:v>57241</c:v>
                </c:pt>
                <c:pt idx="7">
                  <c:v>56581</c:v>
                </c:pt>
                <c:pt idx="8">
                  <c:v>47284</c:v>
                </c:pt>
                <c:pt idx="9">
                  <c:v>47284</c:v>
                </c:pt>
                <c:pt idx="10">
                  <c:v>53897</c:v>
                </c:pt>
                <c:pt idx="11">
                  <c:v>54733</c:v>
                </c:pt>
                <c:pt idx="12">
                  <c:v>65620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9-4FC5-A217-8575C1F2C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5910176"/>
        <c:axId val="235906432"/>
      </c:barChart>
      <c:valAx>
        <c:axId val="2359064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35910176"/>
        <c:crosses val="autoZero"/>
        <c:crossBetween val="between"/>
      </c:valAx>
      <c:catAx>
        <c:axId val="2359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3590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7B_5EBA08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8AD133-040A-4CFA-AA17-3017A7F50A21}" authorId="{C3203DE9-3A99-DDC8-FABB-9966726A453A}" created="2024-11-05T16:19:58.0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89250088" sldId="379"/>
      <ac:spMk id="3" creationId="{00000000-0000-0000-0000-000000000000}"/>
      <ac:txMk cp="35" len="15">
        <ac:context len="290" hash="2174782658"/>
      </ac:txMk>
    </ac:txMkLst>
    <p188:pos x="1750696" y="266699"/>
    <p188:txBody>
      <a:bodyPr/>
      <a:lstStyle/>
      <a:p>
        <a:r>
          <a:rPr lang="en-US"/>
          <a:t>How many active projects this year, previous year, and year before?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Town hall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</a:t>
            </a:r>
            <a:r>
              <a:rPr lang="en-US" baseline="0" dirty="0" smtClean="0"/>
              <a:t> –O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7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PI should have one tester do the UAT</a:t>
            </a:r>
          </a:p>
          <a:p>
            <a:r>
              <a:rPr lang="en-US" dirty="0"/>
              <a:t>Need to sign off on the test document</a:t>
            </a:r>
          </a:p>
          <a:p>
            <a:r>
              <a:rPr lang="en-US" dirty="0"/>
              <a:t>All projects get one week (?) to test on Nov 8?</a:t>
            </a:r>
          </a:p>
          <a:p>
            <a:r>
              <a:rPr lang="en-US" dirty="0"/>
              <a:t>Will probably need three rounds</a:t>
            </a:r>
          </a:p>
          <a:p>
            <a:r>
              <a:rPr lang="en-US" dirty="0"/>
              <a:t>Need timeline for now to the end of 2024</a:t>
            </a:r>
          </a:p>
          <a:p>
            <a:r>
              <a:rPr lang="en-US" dirty="0"/>
              <a:t>Need timeline for now to end of 2025Q2</a:t>
            </a:r>
          </a:p>
          <a:p>
            <a:r>
              <a:rPr lang="en-US" dirty="0"/>
              <a:t>Need a schedule for projects to migrate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= 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</a:t>
            </a:r>
            <a:r>
              <a:rPr lang="en-US" baseline="0" dirty="0" smtClean="0"/>
              <a:t> shows the large number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9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--Highest number of tickets was in July 2024 was due to the</a:t>
            </a:r>
            <a:r>
              <a:rPr lang="en-US" sz="1200" baseline="0" dirty="0" smtClean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fact of user activation and the time frame for user login back</a:t>
            </a:r>
          </a:p>
          <a:p>
            <a:r>
              <a:rPr lang="en-US" sz="1200" baseline="0" dirty="0" smtClean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--Self support administrators leave the team and not assigning new admin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https://erap-staging.mssm.edu:9043/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92903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083" y="3536687"/>
            <a:ext cx="962993" cy="133848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5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823"/>
            <a:ext cx="4114800" cy="2971800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0" y="1622425"/>
            <a:ext cx="4114800" cy="2972198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00151"/>
            <a:ext cx="4114800" cy="42227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D80B8C"/>
                </a:solidFill>
              </a:defRPr>
            </a:lvl1pPr>
          </a:lstStyle>
          <a:p>
            <a:pPr lvl="0"/>
            <a:r>
              <a:rPr lang="en-US" dirty="0"/>
              <a:t>Heading One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199753"/>
            <a:ext cx="4114800" cy="42227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D80B8C"/>
                </a:solidFill>
              </a:defRPr>
            </a:lvl1pPr>
          </a:lstStyle>
          <a:p>
            <a:pPr lvl="0"/>
            <a:r>
              <a:rPr lang="en-US" dirty="0"/>
              <a:t>Heading Two</a:t>
            </a:r>
          </a:p>
        </p:txBody>
      </p:sp>
    </p:spTree>
    <p:extLst>
      <p:ext uri="{BB962C8B-B14F-4D97-AF65-F5344CB8AC3E}">
        <p14:creationId xmlns:p14="http://schemas.microsoft.com/office/powerpoint/2010/main" val="408338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DAC288-6A69-694F-AEEF-A7FAC385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069795"/>
            <a:ext cx="4114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1069795"/>
            <a:ext cx="4114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2898595"/>
            <a:ext cx="4114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/>
          </p:nvPr>
        </p:nvSpPr>
        <p:spPr>
          <a:xfrm>
            <a:off x="4572000" y="2898595"/>
            <a:ext cx="4114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8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6"/>
            <a:ext cx="8229600" cy="3147939"/>
          </a:xfrm>
        </p:spPr>
        <p:txBody>
          <a:bodyPr anchor="t">
            <a:normAutofit/>
          </a:bodyPr>
          <a:lstStyle>
            <a:lvl1pPr marL="0" indent="0">
              <a:lnSpc>
                <a:spcPts val="3900"/>
              </a:lnSpc>
              <a:buNone/>
              <a:defRPr sz="382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DAC288-6A69-694F-AEEF-A7FAC385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028699"/>
            <a:ext cx="8229600" cy="36004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DD04F-A58E-0C46-BD0C-07A67AA79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435101"/>
            <a:ext cx="8229600" cy="319404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877825"/>
            <a:ext cx="8229600" cy="557276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9162A-FBEB-A942-ADD9-344F2FA09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969" y="3544244"/>
            <a:ext cx="962993" cy="133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298" y="3544244"/>
            <a:ext cx="962993" cy="133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Powerpoint_Opt1-5.jpg"/>
          <p:cNvPicPr>
            <a:picLocks noChangeAspect="1"/>
          </p:cNvPicPr>
          <p:nvPr userDrawn="1"/>
        </p:nvPicPr>
        <p:blipFill rotWithShape="1">
          <a:blip r:embed="rId2"/>
          <a:srcRect r="981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0A198-6888-F548-AC25-D27FE505F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9FABB-F72F-0448-87B6-3441F362A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(B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bg1"/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D8C06-D9D6-174C-AD56-BDCF9953C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92B5-FFED-094E-AC29-74204DB1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3315"/>
            <a:ext cx="8229600" cy="46887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eRAP Advisory Board / July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0" y="1200151"/>
            <a:ext cx="4114800" cy="3394472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7073"/>
            <a:ext cx="8229600" cy="468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eRAP Advisory Board / July 12,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14" r:id="rId3"/>
    <p:sldLayoutId id="2147483708" r:id="rId4"/>
    <p:sldLayoutId id="2147483716" r:id="rId5"/>
    <p:sldLayoutId id="2147483712" r:id="rId6"/>
    <p:sldLayoutId id="2147483717" r:id="rId7"/>
    <p:sldLayoutId id="2147483707" r:id="rId8"/>
    <p:sldLayoutId id="2147483725" r:id="rId9"/>
    <p:sldLayoutId id="2147483726" r:id="rId10"/>
    <p:sldLayoutId id="2147483724" r:id="rId11"/>
    <p:sldLayoutId id="2147483711" r:id="rId12"/>
    <p:sldLayoutId id="2147483721" r:id="rId13"/>
    <p:sldLayoutId id="2147483723" r:id="rId1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192024" indent="-260604" algn="l" defTabSz="342900" rtl="0" eaLnBrk="1" latinLnBrk="0" hangingPunct="1">
        <a:spcBef>
          <a:spcPct val="20000"/>
        </a:spcBef>
        <a:buSzPct val="70000"/>
        <a:buFont typeface="Lucida Grande"/>
        <a:buChar char="▶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7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zerworks.com/index.php/freezerwork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18/10/relationships/comments" Target="../comments/modernComment_17B_5EBA08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904"/>
            <a:ext cx="5776975" cy="16114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Electronic Research Application Portal (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Town Hall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Core Team: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1680"/>
            <a:ext cx="5143500" cy="2880360"/>
          </a:xfrm>
        </p:spPr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James “Chip” Masters              </a:t>
            </a: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Alona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Rabin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Donald Louie					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25118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1507-8BB5-EB6E-33DC-70589DF8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Demo of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Current Status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 Timeline 2024/2025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A3B529F-0A34-E2D5-6F38-45CCA74BB2A7}"/>
              </a:ext>
            </a:extLst>
          </p:cNvPr>
          <p:cNvSpPr/>
          <p:nvPr/>
        </p:nvSpPr>
        <p:spPr>
          <a:xfrm>
            <a:off x="143050" y="1915743"/>
            <a:ext cx="2536160" cy="409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Nov/Dec 2024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D4D9E28-474B-E795-261A-368C81B44E69}"/>
              </a:ext>
            </a:extLst>
          </p:cNvPr>
          <p:cNvSpPr/>
          <p:nvPr/>
        </p:nvSpPr>
        <p:spPr>
          <a:xfrm>
            <a:off x="2704123" y="1926979"/>
            <a:ext cx="6325152" cy="409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January </a:t>
            </a:r>
            <a:r>
              <a:rPr lang="en-US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June 2025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08C7B6E-92A3-CC93-792A-D606E7E6E17B}"/>
              </a:ext>
            </a:extLst>
          </p:cNvPr>
          <p:cNvSpPr/>
          <p:nvPr/>
        </p:nvSpPr>
        <p:spPr>
          <a:xfrm>
            <a:off x="143050" y="998600"/>
            <a:ext cx="2451657" cy="72073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Acceptance Testing (UAT)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Sign Off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1B0F77-E29E-B767-BB07-20CB7C5D8169}"/>
              </a:ext>
            </a:extLst>
          </p:cNvPr>
          <p:cNvSpPr/>
          <p:nvPr/>
        </p:nvSpPr>
        <p:spPr>
          <a:xfrm>
            <a:off x="2680676" y="998600"/>
            <a:ext cx="6348599" cy="72073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Migration to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AFF98-D0B8-03A4-E18E-3753B8BA8DB1}"/>
              </a:ext>
            </a:extLst>
          </p:cNvPr>
          <p:cNvSpPr txBox="1"/>
          <p:nvPr/>
        </p:nvSpPr>
        <p:spPr>
          <a:xfrm>
            <a:off x="161613" y="2461977"/>
            <a:ext cx="2433094" cy="244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November  11, 2024: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Identify 1 project representative for user testing</a:t>
            </a:r>
          </a:p>
          <a:p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November  13, 2024: Launch user testing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Plan for 3-5 days for each round of user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Allow 3 days between rounds to fix any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All testing and user sign off must be completed by December 20,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NOTE: </a:t>
            </a:r>
            <a:r>
              <a:rPr lang="en-US" sz="9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Legacy </a:t>
            </a:r>
            <a:r>
              <a:rPr lang="en-US" sz="9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will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continue to function during the migration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B0236D-411D-A8D6-8581-3AF7E36B2918}"/>
              </a:ext>
            </a:extLst>
          </p:cNvPr>
          <p:cNvSpPr txBox="1"/>
          <p:nvPr/>
        </p:nvSpPr>
        <p:spPr>
          <a:xfrm>
            <a:off x="2726758" y="2461025"/>
            <a:ext cx="2250760" cy="244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January 1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Symbol" panose="05050102010706020507" pitchFamily="18" charset="2"/>
              </a:rPr>
              <a:t> February 1,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2025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 Core Team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Review testers’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Identify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any changes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needed prior to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Deploy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 2.0 on the Production servers prior to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commencing the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transition</a:t>
            </a:r>
          </a:p>
          <a:p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Project representatives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Encouraged to attend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training, sessions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prior to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Coordinate with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Core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Team to schedule their project migration to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 2.0</a:t>
            </a:r>
          </a:p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0FD99-8244-1246-7912-341A172E4835}"/>
              </a:ext>
            </a:extLst>
          </p:cNvPr>
          <p:cNvSpPr txBox="1"/>
          <p:nvPr/>
        </p:nvSpPr>
        <p:spPr>
          <a:xfrm>
            <a:off x="5104737" y="2461024"/>
            <a:ext cx="3877650" cy="244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January 1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 June 30,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 2025:</a:t>
            </a:r>
          </a:p>
          <a:p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 Core Team to coordinate with all project representatives to </a:t>
            </a:r>
            <a:r>
              <a:rPr lang="en-US" sz="9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finalize </a:t>
            </a: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 Ensure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core functionality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is working post transition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Implement coding and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Core Team members will fix gaps; ensure smooth running</a:t>
            </a:r>
          </a:p>
          <a:p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Tentative project migration schedule: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Feb 1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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 1      Projects 1-10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 2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Apr 1      Projects 11-20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Apr 2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May 1      Projects 21-30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May 2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June 1    Projects 31 -40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June 2 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June 30  Projects 41-53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Finalize switching date from </a:t>
            </a:r>
            <a:r>
              <a:rPr lang="en-US" sz="9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1.0 to version 2.0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NOTE: </a:t>
            </a: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</a:rPr>
              <a:t> 1.0 will continue to function for users until </a:t>
            </a:r>
            <a:r>
              <a:rPr lang="en-US" sz="9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2490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Goal of User Acceptance Testing (UAT)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Ensure all users attain familiarity with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2.0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Identify bugs and user issues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Identify other areas of specific project functionality that needs to be added to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2.0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User Acceptance Testing (UAT) Plan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Need to identify users by Nov 11		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Commence training sessions</a:t>
            </a:r>
          </a:p>
          <a:p>
            <a:pPr lvl="1"/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</a:rPr>
              <a:t>Nov 13 (training session 1) </a:t>
            </a:r>
          </a:p>
          <a:p>
            <a:pPr lvl="1"/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</a:rPr>
              <a:t>Nov 14 (training session 2 if needed)		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Allow users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on the test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platform by Nov 17			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Provide guidance to users (Nov 17 – 20)		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Users provide feedback by Nov 22</a:t>
            </a:r>
          </a:p>
          <a:p>
            <a:pPr lvl="1"/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</a:rPr>
              <a:t>Accommodations can be made in the event of scheduling conflicts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Additional UAT (if needed) from Nov 22 – Dec 20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All testing and user sign off must be completed by Dec 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" y="363533"/>
            <a:ext cx="9151952" cy="934113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Acceptance Testing (UAT) and Sign-off</a:t>
            </a:r>
            <a:endParaRPr lang="en-US" sz="2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921"/>
            <a:ext cx="8229600" cy="309570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UAT and compilation of a test case document is nearing completion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document for each project will be sent to a designated tester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tester will assess the project on the UAT environment and will document any missing functionality 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At this stage improvements for missing functionality will be suggested per project request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Users will require projects to perform this testing</a:t>
            </a:r>
            <a:endParaRPr lang="en-US" sz="165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Deployment Plan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6DB9DA-15A2-AABE-C8DC-C3A22CAB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 list of Principal Investigators (PIs) and their tentative onboarding times will be generated and staggered migration to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2.0 will be implemented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Jan 3, 2025: First set of PIs and 10 projects will be selected for user testing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Feb 4, 2025: Additional PIs and a further 10 projects will be onboarded</a:t>
            </a:r>
          </a:p>
          <a:p>
            <a:pPr lvl="1"/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</a:rPr>
              <a:t>Additional user testing initiated, and fixes implemented (if needed)	</a:t>
            </a:r>
          </a:p>
          <a:p>
            <a:pPr lvl="0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15"/>
            <a:ext cx="8686800" cy="468878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Jan 2025: Project Onboarding to </a:t>
            </a:r>
            <a:r>
              <a:rPr lang="en-US" sz="2800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7750"/>
            <a:ext cx="8372475" cy="376243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Upon completion of testing, feedback will be reviewed and required changes identified prior to onboarding projects to production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Transitioning existing projects to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2.0 Production will commence in January 2025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Projects will be selected for initial transition to the new platform based on this tentative schedule (subject to change):</a:t>
            </a:r>
          </a:p>
          <a:p>
            <a:pPr lvl="1">
              <a:tabLst>
                <a:tab pos="2170113" algn="l"/>
                <a:tab pos="2346325" algn="l"/>
              </a:tabLs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Feb 1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 1:     Projects 1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  <a:p>
            <a:pPr lvl="1"/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 2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Apr 1:     Projects 11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</a:p>
          <a:p>
            <a:pPr lvl="1">
              <a:tabLst>
                <a:tab pos="2170113" algn="l"/>
              </a:tabLs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Apr 2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May 1:     Projects 21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</a:p>
          <a:p>
            <a:pPr lvl="1"/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May 2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June 1:   Projects 31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</a:p>
          <a:p>
            <a:pPr lvl="1"/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June 2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June 30: Projects 41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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53 and finalizing switching date from </a:t>
            </a:r>
            <a:r>
              <a:rPr lang="en-US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1.0 to version 2.0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2.0 platform will be deployed on the Production servers prior to commencing transition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All projects that have developers on site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and have specific functionality for their projects will be responsible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integrating their custom functionality on top of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2.0</a:t>
            </a:r>
          </a:p>
          <a:p>
            <a:pPr marL="0" indent="0">
              <a:buNone/>
            </a:pPr>
            <a:endParaRPr lang="en-US" sz="1800" dirty="0">
              <a:latin typeface="Calibar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 Maintenance for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marL="260604" marR="0" lvl="0" indent="-260604" algn="l" defTabSz="342900" rtl="0" eaLnBrk="1" fontAlgn="auto" latinLnBrk="0" hangingPunct="1">
              <a:lnSpc>
                <a:spcPts val="1725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Lucida Grande"/>
              <a:buChar char="▶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Project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maintenance will continue during and after migration to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2.0.</a:t>
            </a:r>
          </a:p>
          <a:p>
            <a:pPr marL="260604" marR="0" lvl="0" indent="-260604" algn="l" defTabSz="342900" rtl="0" eaLnBrk="1" fontAlgn="auto" latinLnBrk="0" hangingPunct="1">
              <a:lnSpc>
                <a:spcPts val="1725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Lucida Grande"/>
              <a:buChar char="▶"/>
              <a:tabLst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chargeback rate for 2024 was $5,000 per project. Maintenance payments are due by January 31, 2025.</a:t>
            </a:r>
          </a:p>
          <a:p>
            <a:pPr marL="260604" marR="0" lvl="0" indent="-260604" algn="l" defTabSz="342900" rtl="0" eaLnBrk="1" fontAlgn="auto" latinLnBrk="0" hangingPunct="1">
              <a:lnSpc>
                <a:spcPts val="1725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Lucida Grande"/>
              <a:buChar char="▶"/>
              <a:tabLst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chargeback rate for 2025 will be based on the actual costs to run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We will strive to keep the rate the same, however it is dependent on several factors, including: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 for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2024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Number of projects paying in 2024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Number of projects planning to pay in 2025</a:t>
            </a:r>
          </a:p>
          <a:p>
            <a:pPr marL="260604" marR="0" lvl="0" indent="-260604" algn="l" defTabSz="342900" rtl="0" eaLnBrk="1" fontAlgn="auto" latinLnBrk="0" hangingPunct="1">
              <a:lnSpc>
                <a:spcPts val="1725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Lucida Grande"/>
              <a:buChar char="▶"/>
              <a:tabLst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Maintenance will include: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Resolving any project migration issues and adding missing core functionality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Security and vulnerability upgrades</a:t>
            </a:r>
          </a:p>
          <a:p>
            <a:pPr lvl="1" indent="-260604">
              <a:lnSpc>
                <a:spcPts val="1725"/>
              </a:lnSpc>
              <a:buSzPct val="70000"/>
              <a:buFont typeface="Lucida Grande"/>
              <a:buChar char="▶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Fixing bugs that are identified</a:t>
            </a:r>
          </a:p>
          <a:p>
            <a:pPr>
              <a:defRPr/>
            </a:pPr>
            <a:r>
              <a:rPr lang="en-US" sz="15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 administrators will remain responsible for managing users and roles for their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5CB0-4E65-7B34-CAD6-E4E87BE6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1445"/>
            <a:ext cx="8229600" cy="4688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01944-2F69-1634-9612-306AE342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8788-92BB-4CB3-CC1A-D313599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C0852-4388-2081-756D-51DAA1F2CEB8}"/>
              </a:ext>
            </a:extLst>
          </p:cNvPr>
          <p:cNvSpPr txBox="1"/>
          <p:nvPr/>
        </p:nvSpPr>
        <p:spPr>
          <a:xfrm>
            <a:off x="2640563" y="55983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48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613"/>
            <a:ext cx="8229600" cy="492858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Meet the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Core team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20" y="1533567"/>
            <a:ext cx="1419526" cy="17001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18032" y="3233723"/>
            <a:ext cx="1679606" cy="664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Donald Louie</a:t>
            </a:r>
            <a: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Programmer Analyst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045" y="3239887"/>
            <a:ext cx="2786178" cy="7686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James “Chip” Masters</a:t>
            </a:r>
            <a: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Director for Research Data Services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14544" r="21146" b="5226"/>
          <a:stretch/>
        </p:blipFill>
        <p:spPr>
          <a:xfrm>
            <a:off x="918695" y="1533566"/>
            <a:ext cx="1452878" cy="17001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12780" r="8556"/>
          <a:stretch/>
        </p:blipFill>
        <p:spPr>
          <a:xfrm>
            <a:off x="3844789" y="1533565"/>
            <a:ext cx="1441087" cy="170015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49422" y="3250153"/>
            <a:ext cx="2645155" cy="83954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Alona Rabin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Product Owner and 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 Lead 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200" dirty="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Agenda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67" y="993483"/>
            <a:ext cx="8568778" cy="3706394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Date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n-US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Usage, Support, and Maintenance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Usage and Login Statistics </a:t>
            </a:r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from 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March 2024 - Oct 2024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Desk Statistics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Active Projects for 2024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Users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Accomplishments </a:t>
            </a:r>
          </a:p>
          <a:p>
            <a:pPr lvl="0"/>
            <a:r>
              <a:rPr lang="en-US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Looking Forward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n-US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Demo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Implementing features for </a:t>
            </a:r>
            <a:r>
              <a:rPr lang="en-US" sz="1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Minimum Viable Product (MVP) </a:t>
            </a:r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version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</a:t>
            </a:r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testing and acceptance</a:t>
            </a:r>
            <a:endParaRPr lang="en-US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Projects 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onboarding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We’re Asking of the </a:t>
            </a:r>
            <a:r>
              <a:rPr lang="en-US" sz="1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Principal Investigators (PIs) and Projects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 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Maintenance for 2025</a:t>
            </a:r>
          </a:p>
          <a:p>
            <a:pPr marL="3429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Town Hall /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November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491F-A54D-E39C-8FAC-5F36FCA0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Date: Usage, Support, and Maintenance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FF266FD-5DB6-089E-8C36-A205B81E3ECF}"/>
              </a:ext>
            </a:extLst>
          </p:cNvPr>
          <p:cNvGrpSpPr/>
          <p:nvPr/>
        </p:nvGrpSpPr>
        <p:grpSpPr>
          <a:xfrm>
            <a:off x="405581" y="887452"/>
            <a:ext cx="7428767" cy="4105015"/>
            <a:chOff x="1095303" y="887452"/>
            <a:chExt cx="6524697" cy="4105015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3251791701"/>
                </p:ext>
              </p:extLst>
            </p:nvPr>
          </p:nvGraphicFramePr>
          <p:xfrm>
            <a:off x="1524000" y="887452"/>
            <a:ext cx="6096000" cy="3927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996AAD-CFA3-EB70-E169-CFBEB9797BF1}"/>
                </a:ext>
              </a:extLst>
            </p:cNvPr>
            <p:cNvSpPr txBox="1"/>
            <p:nvPr/>
          </p:nvSpPr>
          <p:spPr>
            <a:xfrm>
              <a:off x="4263292" y="4718623"/>
              <a:ext cx="617415" cy="2738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indent="0">
                <a:lnSpc>
                  <a:spcPct val="120000"/>
                </a:lnSpc>
                <a:spcBef>
                  <a:spcPts val="600"/>
                </a:spcBef>
                <a:buNone/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Month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C62E4E-3FD6-EAA7-83E5-350AB31815EC}"/>
                </a:ext>
              </a:extLst>
            </p:cNvPr>
            <p:cNvSpPr txBox="1"/>
            <p:nvPr/>
          </p:nvSpPr>
          <p:spPr>
            <a:xfrm rot="16200000">
              <a:off x="923517" y="3384669"/>
              <a:ext cx="617415" cy="2738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indent="0">
                <a:lnSpc>
                  <a:spcPct val="120000"/>
                </a:lnSpc>
                <a:spcBef>
                  <a:spcPts val="600"/>
                </a:spcBef>
                <a:buNone/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Number of User Logins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User Logins from Oct 2023 – Oct 2024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0988" y="916740"/>
            <a:ext cx="7262024" cy="34127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708,000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logins (October 2023 to October 2024)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245C2F3-D931-5A50-633E-B4AA3BB4FE1A}"/>
              </a:ext>
            </a:extLst>
          </p:cNvPr>
          <p:cNvSpPr/>
          <p:nvPr/>
        </p:nvSpPr>
        <p:spPr>
          <a:xfrm rot="5400000">
            <a:off x="2273238" y="3800671"/>
            <a:ext cx="127145" cy="13478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E268E3E-441D-93D5-F4C7-D36BE5917F82}"/>
              </a:ext>
            </a:extLst>
          </p:cNvPr>
          <p:cNvSpPr/>
          <p:nvPr/>
        </p:nvSpPr>
        <p:spPr>
          <a:xfrm rot="5400000">
            <a:off x="5230291" y="2290726"/>
            <a:ext cx="127145" cy="43677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AC408-5288-6769-26EC-F25F7DC1901D}"/>
              </a:ext>
            </a:extLst>
          </p:cNvPr>
          <p:cNvSpPr txBox="1"/>
          <p:nvPr/>
        </p:nvSpPr>
        <p:spPr>
          <a:xfrm>
            <a:off x="4114800" y="2117969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FF270-9BE4-30BC-64D2-B411F36C9070}"/>
              </a:ext>
            </a:extLst>
          </p:cNvPr>
          <p:cNvSpPr txBox="1"/>
          <p:nvPr/>
        </p:nvSpPr>
        <p:spPr>
          <a:xfrm>
            <a:off x="4992424" y="4492398"/>
            <a:ext cx="617415" cy="27384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B5B1C-310C-5958-40A0-52695BFE0D5C}"/>
              </a:ext>
            </a:extLst>
          </p:cNvPr>
          <p:cNvSpPr txBox="1"/>
          <p:nvPr/>
        </p:nvSpPr>
        <p:spPr>
          <a:xfrm>
            <a:off x="2034411" y="4492015"/>
            <a:ext cx="617415" cy="27384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82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3315"/>
            <a:ext cx="8524875" cy="468878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Ticket Breakdown by Type, Apr 2024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 Oct 2024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B35-BEFF-BF07-2C40-F090525F9AE2}"/>
              </a:ext>
            </a:extLst>
          </p:cNvPr>
          <p:cNvSpPr txBox="1"/>
          <p:nvPr/>
        </p:nvSpPr>
        <p:spPr>
          <a:xfrm>
            <a:off x="673331" y="18288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4D301-574E-C69B-BB86-B6C67C5CE0B1}"/>
              </a:ext>
            </a:extLst>
          </p:cNvPr>
          <p:cNvSpPr txBox="1"/>
          <p:nvPr/>
        </p:nvSpPr>
        <p:spPr>
          <a:xfrm>
            <a:off x="997527" y="180386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FFA684-5C48-DD98-5471-95CEE2262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6249" r="1878" b="1976"/>
          <a:stretch/>
        </p:blipFill>
        <p:spPr bwMode="auto">
          <a:xfrm>
            <a:off x="3680481" y="1240403"/>
            <a:ext cx="5145467" cy="36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D4504-D451-A7F4-07EF-28FCACA9B559}"/>
              </a:ext>
            </a:extLst>
          </p:cNvPr>
          <p:cNvSpPr txBox="1"/>
          <p:nvPr/>
        </p:nvSpPr>
        <p:spPr>
          <a:xfrm>
            <a:off x="4065491" y="1990341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4D13F-C4C7-7B34-70A3-5FB9B3368F64}"/>
              </a:ext>
            </a:extLst>
          </p:cNvPr>
          <p:cNvGrpSpPr/>
          <p:nvPr/>
        </p:nvGrpSpPr>
        <p:grpSpPr>
          <a:xfrm>
            <a:off x="8601617" y="1240403"/>
            <a:ext cx="233040" cy="2331631"/>
            <a:chOff x="8621202" y="1240403"/>
            <a:chExt cx="233040" cy="23316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34F07D-18EC-9A90-6EE1-185D908F943E}"/>
                </a:ext>
              </a:extLst>
            </p:cNvPr>
            <p:cNvSpPr/>
            <p:nvPr/>
          </p:nvSpPr>
          <p:spPr>
            <a:xfrm>
              <a:off x="8621202" y="1240403"/>
              <a:ext cx="139148" cy="9621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16A762-FD71-6558-B06C-0F890D01E485}"/>
                </a:ext>
              </a:extLst>
            </p:cNvPr>
            <p:cNvSpPr/>
            <p:nvPr/>
          </p:nvSpPr>
          <p:spPr>
            <a:xfrm>
              <a:off x="8690776" y="2284694"/>
              <a:ext cx="135172" cy="7765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FE0E7B-F981-4ECE-7383-2668B5862DA3}"/>
                </a:ext>
              </a:extLst>
            </p:cNvPr>
            <p:cNvSpPr/>
            <p:nvPr/>
          </p:nvSpPr>
          <p:spPr>
            <a:xfrm>
              <a:off x="8705564" y="3152144"/>
              <a:ext cx="148678" cy="1503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F30774-A3AF-2F53-ECAD-87A3FAF8D2F1}"/>
                </a:ext>
              </a:extLst>
            </p:cNvPr>
            <p:cNvSpPr/>
            <p:nvPr/>
          </p:nvSpPr>
          <p:spPr>
            <a:xfrm>
              <a:off x="8690776" y="3396775"/>
              <a:ext cx="133184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DC6C5C-EA8F-33DE-1AE1-3A92F5F35995}"/>
                </a:ext>
              </a:extLst>
            </p:cNvPr>
            <p:cNvSpPr/>
            <p:nvPr/>
          </p:nvSpPr>
          <p:spPr>
            <a:xfrm>
              <a:off x="8696856" y="3526315"/>
              <a:ext cx="133184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9DEA0B5-69F3-385C-F475-F51999AF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83" y="2337052"/>
            <a:ext cx="2895601" cy="2060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Ticket type definitions:</a:t>
            </a: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Database Access Requests</a:t>
            </a: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Technical Support</a:t>
            </a: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Other Questions</a:t>
            </a: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User Accounts problems and account activation</a:t>
            </a:r>
            <a:endParaRPr lang="en-US" sz="1100" dirty="0">
              <a:solidFill>
                <a:srgbClr val="2424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Emailed Requests</a:t>
            </a:r>
          </a:p>
          <a:p>
            <a:r>
              <a:rPr lang="en-US" sz="1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Bug Report</a:t>
            </a:r>
            <a:endParaRPr lang="en-US" sz="1100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40957F-5A28-7771-F215-358C05219658}"/>
              </a:ext>
            </a:extLst>
          </p:cNvPr>
          <p:cNvSpPr txBox="1"/>
          <p:nvPr/>
        </p:nvSpPr>
        <p:spPr>
          <a:xfrm>
            <a:off x="4719636" y="1868254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4E15A6-AE7C-AEC1-3493-D1884C2F5F26}"/>
              </a:ext>
            </a:extLst>
          </p:cNvPr>
          <p:cNvSpPr txBox="1"/>
          <p:nvPr/>
        </p:nvSpPr>
        <p:spPr>
          <a:xfrm>
            <a:off x="5511929" y="2337052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A0AA7-E84E-85D9-55BC-948B1A57FDD7}"/>
              </a:ext>
            </a:extLst>
          </p:cNvPr>
          <p:cNvSpPr txBox="1"/>
          <p:nvPr/>
        </p:nvSpPr>
        <p:spPr>
          <a:xfrm>
            <a:off x="6253214" y="1158220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2AA2C4-72A8-9B16-BF86-8F22C7E1E883}"/>
              </a:ext>
            </a:extLst>
          </p:cNvPr>
          <p:cNvSpPr txBox="1"/>
          <p:nvPr/>
        </p:nvSpPr>
        <p:spPr>
          <a:xfrm>
            <a:off x="7033834" y="1868897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F8DC25-93D8-ACF1-936B-73FDB463F172}"/>
              </a:ext>
            </a:extLst>
          </p:cNvPr>
          <p:cNvSpPr txBox="1"/>
          <p:nvPr/>
        </p:nvSpPr>
        <p:spPr>
          <a:xfrm>
            <a:off x="7828370" y="2506248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A51D2-12BE-28E4-5A11-004411AB86C8}"/>
              </a:ext>
            </a:extLst>
          </p:cNvPr>
          <p:cNvSpPr txBox="1"/>
          <p:nvPr/>
        </p:nvSpPr>
        <p:spPr>
          <a:xfrm>
            <a:off x="8518597" y="1990341"/>
            <a:ext cx="463477" cy="2738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E141933-2585-3802-70A5-A95219946948}"/>
              </a:ext>
            </a:extLst>
          </p:cNvPr>
          <p:cNvSpPr txBox="1">
            <a:spLocks/>
          </p:cNvSpPr>
          <p:nvPr/>
        </p:nvSpPr>
        <p:spPr>
          <a:xfrm>
            <a:off x="513636" y="838891"/>
            <a:ext cx="2895601" cy="120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342900" rtl="0" eaLnBrk="1" latinLnBrk="0" hangingPunct="1">
              <a:lnSpc>
                <a:spcPts val="1725"/>
              </a:lnSpc>
              <a:spcBef>
                <a:spcPct val="20000"/>
              </a:spcBef>
              <a:buSzPct val="70000"/>
              <a:buFont typeface="Lucida Grande"/>
              <a:buChar char="▶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Highest number of tickets was in Jul 2024; lowest was in Sept 2024</a:t>
            </a:r>
          </a:p>
          <a:p>
            <a:r>
              <a:rPr lang="en-US" sz="110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account problems and account activation was the most prevalent issue</a:t>
            </a:r>
          </a:p>
        </p:txBody>
      </p:sp>
    </p:spTree>
    <p:extLst>
      <p:ext uri="{BB962C8B-B14F-4D97-AF65-F5344CB8AC3E}">
        <p14:creationId xmlns:p14="http://schemas.microsoft.com/office/powerpoint/2010/main" val="3452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Project stats for Mar 2024  - Oct 2024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" y="1200151"/>
            <a:ext cx="8084821" cy="32388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26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Unique Principal Investigators</a:t>
            </a: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53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Active projects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119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users</a:t>
            </a:r>
            <a:endParaRPr lang="en-US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1800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Accomplishments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Upgraded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support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Freezerworks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2022 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Updated servers with newer operating system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enhanced security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Worked with DTP on a security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scan </a:t>
            </a: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Produced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Minimum Viable Product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2.0 </a:t>
            </a: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Fix the issue with account deactivation by giving users more time between login after activation</a:t>
            </a: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Town Hall / November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00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491F-A54D-E39C-8FAC-5F36FCA0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77338"/>
            <a:ext cx="7772400" cy="5131724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Looking Forward: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727"/>
            <a:ext cx="9144000" cy="54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E048FB-C1A3-D2B8-A7C5-E968D48CD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85903"/>
              </p:ext>
            </p:extLst>
          </p:nvPr>
        </p:nvGraphicFramePr>
        <p:xfrm>
          <a:off x="0" y="829771"/>
          <a:ext cx="9144000" cy="438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877">
                  <a:extLst>
                    <a:ext uri="{9D8B030D-6E8A-4147-A177-3AD203B41FA5}">
                      <a16:colId xmlns:a16="http://schemas.microsoft.com/office/drawing/2014/main" val="2016432505"/>
                    </a:ext>
                  </a:extLst>
                </a:gridCol>
                <a:gridCol w="4975123">
                  <a:extLst>
                    <a:ext uri="{9D8B030D-6E8A-4147-A177-3AD203B41FA5}">
                      <a16:colId xmlns:a16="http://schemas.microsoft.com/office/drawing/2014/main" val="3861009573"/>
                    </a:ext>
                  </a:extLst>
                </a:gridCol>
              </a:tblGrid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Login process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Ability to select sub-record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34594"/>
                  </a:ext>
                </a:extLst>
              </a:tr>
              <a:tr h="469249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Security per user and project (actions can or can't be done by the user in the portal)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Ability to navigate and view data between parent and sub-levels 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8494395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Applications layout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Ability to deactivate parent-level and sub-level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37134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Project selection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File Upload and download functionality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780829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Dynamic search per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Left navigation actions (items that users can perform)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230849"/>
                  </a:ext>
                </a:extLst>
              </a:tr>
              <a:tr h="469249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Dynamic Search results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Utilities –set user-defined field functionality if the user has the rights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952015"/>
                  </a:ext>
                </a:extLst>
              </a:tr>
              <a:tr h="469249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Smart search on results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Structured Query Language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-&gt; Reporting server(SSRS)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940688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Epic Demographics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search by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Medical Record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Luck and Unlock record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477225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View Record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0604" marR="0" lvl="0" indent="-260604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Link and Save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991465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Edit Record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0604" marR="0" lvl="0" indent="-260604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Navigation to portal admin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180124"/>
                  </a:ext>
                </a:extLst>
              </a:tr>
              <a:tr h="469249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Save Record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0604" marR="0" lvl="0" indent="-260604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Audit functionality for user actions and metadata changes 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021570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Ability to view sub-levels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ts val="172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48645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eRAP</a:t>
            </a:r>
            <a:r>
              <a:rPr lang="en-US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2.0  </a:t>
            </a:r>
            <a:r>
              <a:rPr lang="en-US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Features </a:t>
            </a:r>
            <a:r>
              <a:rPr lang="en-US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MVP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833998"/>
            <a:ext cx="2895600" cy="27384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Mount Sinai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Advisory Board / November 7,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Sinai">
  <a:themeElements>
    <a:clrScheme name="Moun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>
          <a:lnSpc>
            <a:spcPct val="120000"/>
          </a:lnSpc>
          <a:spcBef>
            <a:spcPts val="600"/>
          </a:spcBef>
          <a:buNone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RN_Merge-20200630.pptx" id="{F4F6FEF5-440B-4801-9106-64C6FCDF73A7}" vid="{781ADC50-6698-410D-AAB8-4357323AE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103477</TotalTime>
  <Words>1568</Words>
  <Application>Microsoft Office PowerPoint</Application>
  <PresentationFormat>On-screen Show (16:9)</PresentationFormat>
  <Paragraphs>238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Calibary</vt:lpstr>
      <vt:lpstr>Calibri</vt:lpstr>
      <vt:lpstr>Lucida Grande</vt:lpstr>
      <vt:lpstr>Symbol</vt:lpstr>
      <vt:lpstr>Times New Roman</vt:lpstr>
      <vt:lpstr>Verdana</vt:lpstr>
      <vt:lpstr>MountSinai</vt:lpstr>
      <vt:lpstr>Electronic Research Application Portal (eRAP) Town Hall eRAP Core Team: </vt:lpstr>
      <vt:lpstr>Meet the eRAP Core team</vt:lpstr>
      <vt:lpstr>Agenda</vt:lpstr>
      <vt:lpstr>eRAP to Date: Usage, Support, and Maintenance  </vt:lpstr>
      <vt:lpstr>eRAP User Logins from Oct 2023 – Oct 2024  </vt:lpstr>
      <vt:lpstr>Ticket Breakdown by Type, Apr 2024  Oct 2024 </vt:lpstr>
      <vt:lpstr>eRAP Project stats for Mar 2024  - Oct 2024</vt:lpstr>
      <vt:lpstr>Looking Forward: eRAP 2.0  </vt:lpstr>
      <vt:lpstr>eRAP 2.0  Features MVP version</vt:lpstr>
      <vt:lpstr>Demo of eRAP 2.0 Current Status</vt:lpstr>
      <vt:lpstr>Project Timeline 2024/2025</vt:lpstr>
      <vt:lpstr>Goal of User Acceptance Testing (UAT)</vt:lpstr>
      <vt:lpstr>User Acceptance Testing (UAT) Plan</vt:lpstr>
      <vt:lpstr>User Acceptance Testing (UAT) and Sign-off</vt:lpstr>
      <vt:lpstr>eRAP 2.0 Deployment Plan</vt:lpstr>
      <vt:lpstr>Jan 2025: Project Onboarding to eRAP 2.0 </vt:lpstr>
      <vt:lpstr>Project Maintenance for 2025</vt:lpstr>
      <vt:lpstr>Thank you!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eRAP Town Hall</dc:title>
  <dc:creator>Nahmias, Joseph</dc:creator>
  <cp:lastModifiedBy>Rabin, Alona</cp:lastModifiedBy>
  <cp:revision>1162</cp:revision>
  <dcterms:created xsi:type="dcterms:W3CDTF">2020-12-04T14:04:22Z</dcterms:created>
  <dcterms:modified xsi:type="dcterms:W3CDTF">2024-11-11T04:43:36Z</dcterms:modified>
</cp:coreProperties>
</file>