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7" r:id="rId2"/>
    <p:sldId id="309" r:id="rId3"/>
    <p:sldId id="310" r:id="rId4"/>
    <p:sldId id="316" r:id="rId5"/>
    <p:sldId id="312" r:id="rId6"/>
    <p:sldId id="313" r:id="rId7"/>
    <p:sldId id="311" r:id="rId8"/>
    <p:sldId id="274" r:id="rId9"/>
    <p:sldId id="276" r:id="rId10"/>
    <p:sldId id="315" r:id="rId11"/>
    <p:sldId id="317" r:id="rId12"/>
    <p:sldId id="275" r:id="rId13"/>
    <p:sldId id="319" r:id="rId14"/>
    <p:sldId id="270" r:id="rId15"/>
    <p:sldId id="320" r:id="rId16"/>
    <p:sldId id="256" r:id="rId17"/>
    <p:sldId id="321" r:id="rId18"/>
    <p:sldId id="354" r:id="rId19"/>
    <p:sldId id="322" r:id="rId20"/>
    <p:sldId id="258" r:id="rId21"/>
    <p:sldId id="333" r:id="rId22"/>
    <p:sldId id="259" r:id="rId23"/>
    <p:sldId id="330" r:id="rId24"/>
    <p:sldId id="324" r:id="rId25"/>
    <p:sldId id="325" r:id="rId26"/>
    <p:sldId id="326" r:id="rId27"/>
    <p:sldId id="327" r:id="rId28"/>
    <p:sldId id="358" r:id="rId29"/>
    <p:sldId id="328" r:id="rId30"/>
    <p:sldId id="261" r:id="rId31"/>
    <p:sldId id="329" r:id="rId32"/>
    <p:sldId id="262" r:id="rId33"/>
    <p:sldId id="323" r:id="rId34"/>
    <p:sldId id="268" r:id="rId35"/>
    <p:sldId id="356" r:id="rId36"/>
    <p:sldId id="281" r:id="rId37"/>
    <p:sldId id="357" r:id="rId38"/>
    <p:sldId id="282" r:id="rId39"/>
    <p:sldId id="331" r:id="rId40"/>
    <p:sldId id="334" r:id="rId41"/>
    <p:sldId id="337" r:id="rId42"/>
    <p:sldId id="353" r:id="rId43"/>
    <p:sldId id="342" r:id="rId44"/>
    <p:sldId id="360" r:id="rId45"/>
    <p:sldId id="364" r:id="rId46"/>
    <p:sldId id="369" r:id="rId47"/>
    <p:sldId id="368" r:id="rId48"/>
    <p:sldId id="370" r:id="rId49"/>
    <p:sldId id="371" r:id="rId50"/>
    <p:sldId id="372" r:id="rId51"/>
    <p:sldId id="373" r:id="rId52"/>
    <p:sldId id="362" r:id="rId53"/>
    <p:sldId id="361" r:id="rId54"/>
    <p:sldId id="363" r:id="rId55"/>
    <p:sldId id="365" r:id="rId56"/>
    <p:sldId id="366"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9" autoAdjust="0"/>
    <p:restoredTop sz="94674"/>
  </p:normalViewPr>
  <p:slideViewPr>
    <p:cSldViewPr snapToGrid="0" snapToObjects="1">
      <p:cViewPr varScale="1">
        <p:scale>
          <a:sx n="124" d="100"/>
          <a:sy n="124" d="100"/>
        </p:scale>
        <p:origin x="170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BDF045-0A65-4440-A634-901D8A2BD0F2}" type="doc">
      <dgm:prSet loTypeId="urn:microsoft.com/office/officeart/2005/8/layout/bProcess4" loCatId="process" qsTypeId="urn:microsoft.com/office/officeart/2005/8/quickstyle/simple4" qsCatId="simple" csTypeId="urn:microsoft.com/office/officeart/2005/8/colors/accent1_2" csCatId="accent1" phldr="1"/>
      <dgm:spPr/>
      <dgm:t>
        <a:bodyPr/>
        <a:lstStyle/>
        <a:p>
          <a:endParaRPr lang="en-US"/>
        </a:p>
      </dgm:t>
    </dgm:pt>
    <dgm:pt modelId="{D5FE2A1E-0561-DA4A-AE89-51105AB6BB1C}">
      <dgm:prSet phldrT="[Text]" custT="1"/>
      <dgm:spPr/>
      <dgm:t>
        <a:bodyPr/>
        <a:lstStyle/>
        <a:p>
          <a:r>
            <a:rPr lang="en-US" sz="1400" b="1" dirty="0">
              <a:solidFill>
                <a:schemeClr val="tx1"/>
              </a:solidFill>
            </a:rPr>
            <a:t>NIH Directors  Panel of Experts: POR</a:t>
          </a:r>
        </a:p>
        <a:p>
          <a:r>
            <a:rPr lang="en-US" sz="1400" b="1" dirty="0">
              <a:solidFill>
                <a:schemeClr val="tx1"/>
              </a:solidFill>
            </a:rPr>
            <a:t>Recommendations </a:t>
          </a:r>
        </a:p>
        <a:p>
          <a:r>
            <a:rPr lang="en-US" sz="1400" b="1" dirty="0">
              <a:solidFill>
                <a:schemeClr val="tx1"/>
              </a:solidFill>
            </a:rPr>
            <a:t>1995</a:t>
          </a:r>
        </a:p>
      </dgm:t>
    </dgm:pt>
    <dgm:pt modelId="{2BC9FB72-00F9-FD46-83F6-4574A19BF753}" type="parTrans" cxnId="{E3D1DEFD-24B7-4241-A278-915F5873747A}">
      <dgm:prSet/>
      <dgm:spPr/>
      <dgm:t>
        <a:bodyPr/>
        <a:lstStyle/>
        <a:p>
          <a:endParaRPr lang="en-US"/>
        </a:p>
      </dgm:t>
    </dgm:pt>
    <dgm:pt modelId="{30315D77-BC9C-C143-8514-B8C9DF77F9A6}" type="sibTrans" cxnId="{E3D1DEFD-24B7-4241-A278-915F5873747A}">
      <dgm:prSet/>
      <dgm:spPr/>
      <dgm:t>
        <a:bodyPr/>
        <a:lstStyle/>
        <a:p>
          <a:endParaRPr lang="en-US"/>
        </a:p>
      </dgm:t>
    </dgm:pt>
    <dgm:pt modelId="{F04F9076-8A37-B84F-B62E-D37DC50D817A}">
      <dgm:prSet phldrT="[Text]" custT="1"/>
      <dgm:spPr/>
      <dgm:t>
        <a:bodyPr/>
        <a:lstStyle/>
        <a:p>
          <a:r>
            <a:rPr lang="en-US" sz="1400" b="1" dirty="0">
              <a:solidFill>
                <a:srgbClr val="000000"/>
              </a:solidFill>
            </a:rPr>
            <a:t>K30, Mentored K23, Health Services KO8, KO7, K24</a:t>
          </a:r>
        </a:p>
      </dgm:t>
    </dgm:pt>
    <dgm:pt modelId="{3D43E918-BFDA-0141-BB5A-8237B6871111}" type="parTrans" cxnId="{B22ED367-F96B-0142-988C-ABFA9A89EE19}">
      <dgm:prSet/>
      <dgm:spPr/>
      <dgm:t>
        <a:bodyPr/>
        <a:lstStyle/>
        <a:p>
          <a:endParaRPr lang="en-US"/>
        </a:p>
      </dgm:t>
    </dgm:pt>
    <dgm:pt modelId="{87EBA145-A98D-1B47-8DAA-A8C32BF93B21}" type="sibTrans" cxnId="{B22ED367-F96B-0142-988C-ABFA9A89EE19}">
      <dgm:prSet/>
      <dgm:spPr/>
      <dgm:t>
        <a:bodyPr/>
        <a:lstStyle/>
        <a:p>
          <a:endParaRPr lang="en-US"/>
        </a:p>
      </dgm:t>
    </dgm:pt>
    <dgm:pt modelId="{1A52B7D0-6000-5840-BECC-B875424096CD}">
      <dgm:prSet phldrT="[Text]" custT="1"/>
      <dgm:spPr/>
      <dgm:t>
        <a:bodyPr/>
        <a:lstStyle/>
        <a:p>
          <a:r>
            <a:rPr lang="en-US" sz="1400" b="1" dirty="0">
              <a:solidFill>
                <a:srgbClr val="000000"/>
              </a:solidFill>
            </a:rPr>
            <a:t>NCI</a:t>
          </a:r>
          <a:r>
            <a:rPr lang="en-US" sz="1400" b="1" baseline="0" dirty="0">
              <a:solidFill>
                <a:srgbClr val="000000"/>
              </a:solidFill>
            </a:rPr>
            <a:t> LLM PRG</a:t>
          </a:r>
        </a:p>
        <a:p>
          <a:r>
            <a:rPr lang="en-US" sz="1400" b="1" baseline="0" dirty="0">
              <a:solidFill>
                <a:srgbClr val="000000"/>
              </a:solidFill>
            </a:rPr>
            <a:t>2000/2001</a:t>
          </a:r>
        </a:p>
        <a:p>
          <a:r>
            <a:rPr lang="en-US" sz="1400" b="1" baseline="0" dirty="0">
              <a:solidFill>
                <a:srgbClr val="000000"/>
              </a:solidFill>
            </a:rPr>
            <a:t>C-TRAC</a:t>
          </a:r>
        </a:p>
      </dgm:t>
    </dgm:pt>
    <dgm:pt modelId="{E476EFB6-793B-E04B-AADF-F0824E6A476F}" type="parTrans" cxnId="{DE771C1F-854F-4347-97EC-C77D45220700}">
      <dgm:prSet/>
      <dgm:spPr/>
      <dgm:t>
        <a:bodyPr/>
        <a:lstStyle/>
        <a:p>
          <a:endParaRPr lang="en-US"/>
        </a:p>
      </dgm:t>
    </dgm:pt>
    <dgm:pt modelId="{97E70FF9-EEA3-9643-833D-F7EFCEA23E8B}" type="sibTrans" cxnId="{DE771C1F-854F-4347-97EC-C77D45220700}">
      <dgm:prSet/>
      <dgm:spPr/>
      <dgm:t>
        <a:bodyPr/>
        <a:lstStyle/>
        <a:p>
          <a:endParaRPr lang="en-US"/>
        </a:p>
      </dgm:t>
    </dgm:pt>
    <dgm:pt modelId="{18BBCC25-0935-674E-B02E-B997A7337977}">
      <dgm:prSet phldrT="[Text]" custT="1"/>
      <dgm:spPr/>
      <dgm:t>
        <a:bodyPr/>
        <a:lstStyle/>
        <a:p>
          <a:r>
            <a:rPr lang="en-US" sz="1400" b="1" dirty="0">
              <a:solidFill>
                <a:srgbClr val="000000"/>
              </a:solidFill>
            </a:rPr>
            <a:t>NIH </a:t>
          </a:r>
          <a:r>
            <a:rPr lang="en-US" sz="1400" b="1" dirty="0" err="1">
              <a:solidFill>
                <a:srgbClr val="000000"/>
              </a:solidFill>
            </a:rPr>
            <a:t>RoadMap</a:t>
          </a:r>
          <a:endParaRPr lang="en-US" sz="1400" b="1" dirty="0">
            <a:solidFill>
              <a:srgbClr val="000000"/>
            </a:solidFill>
          </a:endParaRPr>
        </a:p>
        <a:p>
          <a:r>
            <a:rPr lang="en-US" sz="1400" b="1" dirty="0">
              <a:solidFill>
                <a:srgbClr val="000000"/>
              </a:solidFill>
            </a:rPr>
            <a:t>2004</a:t>
          </a:r>
        </a:p>
      </dgm:t>
    </dgm:pt>
    <dgm:pt modelId="{B10DDE72-C465-7C44-8542-B8BE39758BF4}" type="parTrans" cxnId="{CF90C3B7-73FF-084C-9FF2-A9A4A35E69CD}">
      <dgm:prSet/>
      <dgm:spPr/>
      <dgm:t>
        <a:bodyPr/>
        <a:lstStyle/>
        <a:p>
          <a:endParaRPr lang="en-US"/>
        </a:p>
      </dgm:t>
    </dgm:pt>
    <dgm:pt modelId="{2DB5F522-42C9-8C4D-B040-CD5C11E354F4}" type="sibTrans" cxnId="{CF90C3B7-73FF-084C-9FF2-A9A4A35E69CD}">
      <dgm:prSet/>
      <dgm:spPr/>
      <dgm:t>
        <a:bodyPr/>
        <a:lstStyle/>
        <a:p>
          <a:endParaRPr lang="en-US"/>
        </a:p>
      </dgm:t>
    </dgm:pt>
    <dgm:pt modelId="{E6996F79-D7CF-D54A-ADE0-BB05E135E4AF}">
      <dgm:prSet phldrT="[Text]" custT="1"/>
      <dgm:spPr/>
      <dgm:t>
        <a:bodyPr/>
        <a:lstStyle/>
        <a:p>
          <a:r>
            <a:rPr lang="en-US" sz="1400" b="1" dirty="0" err="1">
              <a:solidFill>
                <a:srgbClr val="000000"/>
              </a:solidFill>
            </a:rPr>
            <a:t>RoadMap</a:t>
          </a:r>
          <a:r>
            <a:rPr lang="en-US" sz="1400" b="1" baseline="0" dirty="0">
              <a:solidFill>
                <a:srgbClr val="000000"/>
              </a:solidFill>
            </a:rPr>
            <a:t> T32 * K12</a:t>
          </a:r>
        </a:p>
        <a:p>
          <a:r>
            <a:rPr lang="en-US" sz="1400" b="1" baseline="0" dirty="0">
              <a:solidFill>
                <a:srgbClr val="000000"/>
              </a:solidFill>
            </a:rPr>
            <a:t>2005</a:t>
          </a:r>
          <a:endParaRPr lang="en-US" sz="1400" b="1" dirty="0">
            <a:solidFill>
              <a:srgbClr val="000000"/>
            </a:solidFill>
          </a:endParaRPr>
        </a:p>
      </dgm:t>
    </dgm:pt>
    <dgm:pt modelId="{19660934-8F39-D740-9D2F-BE1B854AEE0D}" type="parTrans" cxnId="{773990A6-FD8A-EB44-A7C6-783CEF451286}">
      <dgm:prSet/>
      <dgm:spPr/>
      <dgm:t>
        <a:bodyPr/>
        <a:lstStyle/>
        <a:p>
          <a:endParaRPr lang="en-US"/>
        </a:p>
      </dgm:t>
    </dgm:pt>
    <dgm:pt modelId="{958D4A1F-796C-754E-BE54-FF5F56791F1C}" type="sibTrans" cxnId="{773990A6-FD8A-EB44-A7C6-783CEF451286}">
      <dgm:prSet/>
      <dgm:spPr/>
      <dgm:t>
        <a:bodyPr/>
        <a:lstStyle/>
        <a:p>
          <a:endParaRPr lang="en-US"/>
        </a:p>
      </dgm:t>
    </dgm:pt>
    <dgm:pt modelId="{8512AD64-0834-C44F-A20A-9FE7AF7569B9}">
      <dgm:prSet phldrT="[Text]" custT="1"/>
      <dgm:spPr/>
      <dgm:t>
        <a:bodyPr/>
        <a:lstStyle/>
        <a:p>
          <a:r>
            <a:rPr lang="en-US" sz="1400" b="1" dirty="0">
              <a:solidFill>
                <a:srgbClr val="000000"/>
              </a:solidFill>
            </a:rPr>
            <a:t>CTSA Version 1 NCRR</a:t>
          </a:r>
        </a:p>
        <a:p>
          <a:r>
            <a:rPr lang="en-US" sz="1400" b="1" dirty="0">
              <a:solidFill>
                <a:srgbClr val="000000"/>
              </a:solidFill>
            </a:rPr>
            <a:t>KL2 &amp; TL1 Programs</a:t>
          </a:r>
        </a:p>
        <a:p>
          <a:r>
            <a:rPr lang="en-US" sz="1400" b="1" dirty="0">
              <a:solidFill>
                <a:srgbClr val="000000"/>
              </a:solidFill>
            </a:rPr>
            <a:t>2006</a:t>
          </a:r>
        </a:p>
      </dgm:t>
    </dgm:pt>
    <dgm:pt modelId="{FAE6A2E3-86C0-7948-BFB5-D52404842D3C}" type="parTrans" cxnId="{B7F6B11E-717A-D54B-834E-D529BA6BBE3D}">
      <dgm:prSet/>
      <dgm:spPr/>
      <dgm:t>
        <a:bodyPr/>
        <a:lstStyle/>
        <a:p>
          <a:endParaRPr lang="en-US"/>
        </a:p>
      </dgm:t>
    </dgm:pt>
    <dgm:pt modelId="{2189A55E-FF11-F540-B29C-5EB0BBE863F3}" type="sibTrans" cxnId="{B7F6B11E-717A-D54B-834E-D529BA6BBE3D}">
      <dgm:prSet/>
      <dgm:spPr/>
      <dgm:t>
        <a:bodyPr/>
        <a:lstStyle/>
        <a:p>
          <a:endParaRPr lang="en-US"/>
        </a:p>
      </dgm:t>
    </dgm:pt>
    <dgm:pt modelId="{763CC9DD-7CDC-8445-A2E0-6CD587BD4215}">
      <dgm:prSet phldrT="[Text]" custT="1"/>
      <dgm:spPr/>
      <dgm:t>
        <a:bodyPr/>
        <a:lstStyle/>
        <a:p>
          <a:r>
            <a:rPr lang="en-US" sz="1400" b="1" dirty="0">
              <a:solidFill>
                <a:srgbClr val="000000"/>
              </a:solidFill>
            </a:rPr>
            <a:t>CTSA Version 2</a:t>
          </a:r>
        </a:p>
        <a:p>
          <a:r>
            <a:rPr lang="en-US" sz="1400" b="1" dirty="0">
              <a:solidFill>
                <a:srgbClr val="000000"/>
              </a:solidFill>
            </a:rPr>
            <a:t>NCAT</a:t>
          </a:r>
        </a:p>
        <a:p>
          <a:r>
            <a:rPr lang="en-US" sz="1400" b="1" dirty="0">
              <a:solidFill>
                <a:srgbClr val="000000"/>
              </a:solidFill>
            </a:rPr>
            <a:t>2012</a:t>
          </a:r>
        </a:p>
      </dgm:t>
    </dgm:pt>
    <dgm:pt modelId="{19E4FB2C-19C1-4743-93E8-63D4B78B4C9F}" type="parTrans" cxnId="{BE802492-F93C-F243-B05C-F03A381947E7}">
      <dgm:prSet/>
      <dgm:spPr/>
      <dgm:t>
        <a:bodyPr/>
        <a:lstStyle/>
        <a:p>
          <a:endParaRPr lang="en-US"/>
        </a:p>
      </dgm:t>
    </dgm:pt>
    <dgm:pt modelId="{DD4B2D97-BDE7-354F-8DBF-3977502B03FF}" type="sibTrans" cxnId="{BE802492-F93C-F243-B05C-F03A381947E7}">
      <dgm:prSet/>
      <dgm:spPr/>
      <dgm:t>
        <a:bodyPr/>
        <a:lstStyle/>
        <a:p>
          <a:endParaRPr lang="en-US"/>
        </a:p>
      </dgm:t>
    </dgm:pt>
    <dgm:pt modelId="{1925E56C-47D5-834A-B717-FFA8E7CAC933}">
      <dgm:prSet phldrT="[Text]" custT="1"/>
      <dgm:spPr/>
      <dgm:t>
        <a:bodyPr/>
        <a:lstStyle/>
        <a:p>
          <a:r>
            <a:rPr lang="en-US" sz="1400" b="1" dirty="0">
              <a:solidFill>
                <a:srgbClr val="000000"/>
              </a:solidFill>
            </a:rPr>
            <a:t>CTSA Version 3</a:t>
          </a:r>
        </a:p>
        <a:p>
          <a:r>
            <a:rPr lang="en-US" sz="1400" b="1" dirty="0">
              <a:solidFill>
                <a:srgbClr val="000000"/>
              </a:solidFill>
            </a:rPr>
            <a:t>Current RFA</a:t>
          </a:r>
        </a:p>
      </dgm:t>
    </dgm:pt>
    <dgm:pt modelId="{19D43EFF-4DDB-5241-8193-C4B4B0307A37}" type="parTrans" cxnId="{454BBFAB-CC18-6846-94AE-E146A72C9849}">
      <dgm:prSet/>
      <dgm:spPr/>
      <dgm:t>
        <a:bodyPr/>
        <a:lstStyle/>
        <a:p>
          <a:endParaRPr lang="en-US"/>
        </a:p>
      </dgm:t>
    </dgm:pt>
    <dgm:pt modelId="{9399F025-13A7-174E-822A-5B1A86B1F621}" type="sibTrans" cxnId="{454BBFAB-CC18-6846-94AE-E146A72C9849}">
      <dgm:prSet/>
      <dgm:spPr/>
      <dgm:t>
        <a:bodyPr/>
        <a:lstStyle/>
        <a:p>
          <a:endParaRPr lang="en-US"/>
        </a:p>
      </dgm:t>
    </dgm:pt>
    <dgm:pt modelId="{E9A5620A-9846-F24B-BFBA-9CA7B98C585A}">
      <dgm:prSet phldrT="[Text]" phldr="1"/>
      <dgm:spPr/>
      <dgm:t>
        <a:bodyPr/>
        <a:lstStyle/>
        <a:p>
          <a:endParaRPr lang="en-US" dirty="0"/>
        </a:p>
      </dgm:t>
    </dgm:pt>
    <dgm:pt modelId="{EF900603-3835-6E49-BDF3-43C759FFAD69}" type="parTrans" cxnId="{76D670F8-3A6D-4947-9F17-95CA9971DFE7}">
      <dgm:prSet/>
      <dgm:spPr/>
      <dgm:t>
        <a:bodyPr/>
        <a:lstStyle/>
        <a:p>
          <a:endParaRPr lang="en-US"/>
        </a:p>
      </dgm:t>
    </dgm:pt>
    <dgm:pt modelId="{8FBAC79A-B690-3D49-93FB-A0C95880E8DD}" type="sibTrans" cxnId="{76D670F8-3A6D-4947-9F17-95CA9971DFE7}">
      <dgm:prSet/>
      <dgm:spPr/>
      <dgm:t>
        <a:bodyPr/>
        <a:lstStyle/>
        <a:p>
          <a:endParaRPr lang="en-US"/>
        </a:p>
      </dgm:t>
    </dgm:pt>
    <dgm:pt modelId="{E7056C4B-A800-AC4F-A990-1A44CF5BFD4F}" type="pres">
      <dgm:prSet presAssocID="{6FBDF045-0A65-4440-A634-901D8A2BD0F2}" presName="Name0" presStyleCnt="0">
        <dgm:presLayoutVars>
          <dgm:dir/>
          <dgm:resizeHandles/>
        </dgm:presLayoutVars>
      </dgm:prSet>
      <dgm:spPr/>
    </dgm:pt>
    <dgm:pt modelId="{2B87B7A5-5B30-7843-A589-F3E355BFEF45}" type="pres">
      <dgm:prSet presAssocID="{D5FE2A1E-0561-DA4A-AE89-51105AB6BB1C}" presName="compNode" presStyleCnt="0"/>
      <dgm:spPr/>
    </dgm:pt>
    <dgm:pt modelId="{6B90819F-8F58-3549-A9FD-798493634F00}" type="pres">
      <dgm:prSet presAssocID="{D5FE2A1E-0561-DA4A-AE89-51105AB6BB1C}" presName="dummyConnPt" presStyleCnt="0"/>
      <dgm:spPr/>
    </dgm:pt>
    <dgm:pt modelId="{127DA632-1B43-2C40-BFDE-36DBE17A3265}" type="pres">
      <dgm:prSet presAssocID="{D5FE2A1E-0561-DA4A-AE89-51105AB6BB1C}" presName="node" presStyleLbl="node1" presStyleIdx="0" presStyleCnt="9">
        <dgm:presLayoutVars>
          <dgm:bulletEnabled val="1"/>
        </dgm:presLayoutVars>
      </dgm:prSet>
      <dgm:spPr/>
    </dgm:pt>
    <dgm:pt modelId="{1DA4FD35-494C-5B40-B01D-D08CA0D68E3B}" type="pres">
      <dgm:prSet presAssocID="{30315D77-BC9C-C143-8514-B8C9DF77F9A6}" presName="sibTrans" presStyleLbl="bgSibTrans2D1" presStyleIdx="0" presStyleCnt="8"/>
      <dgm:spPr/>
    </dgm:pt>
    <dgm:pt modelId="{B98E1DA4-94FA-AE46-B174-FC9808FEA19D}" type="pres">
      <dgm:prSet presAssocID="{F04F9076-8A37-B84F-B62E-D37DC50D817A}" presName="compNode" presStyleCnt="0"/>
      <dgm:spPr/>
    </dgm:pt>
    <dgm:pt modelId="{FDC1D10D-8C7D-9140-83FA-A2B8C7141BCB}" type="pres">
      <dgm:prSet presAssocID="{F04F9076-8A37-B84F-B62E-D37DC50D817A}" presName="dummyConnPt" presStyleCnt="0"/>
      <dgm:spPr/>
    </dgm:pt>
    <dgm:pt modelId="{2C2EDA45-7117-BE48-A957-B087AD13B9AB}" type="pres">
      <dgm:prSet presAssocID="{F04F9076-8A37-B84F-B62E-D37DC50D817A}" presName="node" presStyleLbl="node1" presStyleIdx="1" presStyleCnt="9">
        <dgm:presLayoutVars>
          <dgm:bulletEnabled val="1"/>
        </dgm:presLayoutVars>
      </dgm:prSet>
      <dgm:spPr/>
    </dgm:pt>
    <dgm:pt modelId="{4A0FF23A-C77D-5A48-8A75-E3153D3BFAE9}" type="pres">
      <dgm:prSet presAssocID="{87EBA145-A98D-1B47-8DAA-A8C32BF93B21}" presName="sibTrans" presStyleLbl="bgSibTrans2D1" presStyleIdx="1" presStyleCnt="8"/>
      <dgm:spPr/>
    </dgm:pt>
    <dgm:pt modelId="{AA1D37C5-4D8F-694D-B78F-A1D40D5EDE06}" type="pres">
      <dgm:prSet presAssocID="{1A52B7D0-6000-5840-BECC-B875424096CD}" presName="compNode" presStyleCnt="0"/>
      <dgm:spPr/>
    </dgm:pt>
    <dgm:pt modelId="{1AEEFCFE-03FF-D44D-99D2-D5F44576281F}" type="pres">
      <dgm:prSet presAssocID="{1A52B7D0-6000-5840-BECC-B875424096CD}" presName="dummyConnPt" presStyleCnt="0"/>
      <dgm:spPr/>
    </dgm:pt>
    <dgm:pt modelId="{76DF354B-4FB2-FC4E-A153-27E0F2AC1D27}" type="pres">
      <dgm:prSet presAssocID="{1A52B7D0-6000-5840-BECC-B875424096CD}" presName="node" presStyleLbl="node1" presStyleIdx="2" presStyleCnt="9">
        <dgm:presLayoutVars>
          <dgm:bulletEnabled val="1"/>
        </dgm:presLayoutVars>
      </dgm:prSet>
      <dgm:spPr/>
    </dgm:pt>
    <dgm:pt modelId="{CEDA0A58-9B04-BC4C-8BB2-2E7A2038BEAD}" type="pres">
      <dgm:prSet presAssocID="{97E70FF9-EEA3-9643-833D-F7EFCEA23E8B}" presName="sibTrans" presStyleLbl="bgSibTrans2D1" presStyleIdx="2" presStyleCnt="8"/>
      <dgm:spPr/>
    </dgm:pt>
    <dgm:pt modelId="{F6BD54C4-765E-354D-9BFF-606FFE5AC20A}" type="pres">
      <dgm:prSet presAssocID="{18BBCC25-0935-674E-B02E-B997A7337977}" presName="compNode" presStyleCnt="0"/>
      <dgm:spPr/>
    </dgm:pt>
    <dgm:pt modelId="{84993098-CB8F-514E-846D-8660AB5DFE2D}" type="pres">
      <dgm:prSet presAssocID="{18BBCC25-0935-674E-B02E-B997A7337977}" presName="dummyConnPt" presStyleCnt="0"/>
      <dgm:spPr/>
    </dgm:pt>
    <dgm:pt modelId="{D9A9A11D-9C28-FF41-A466-4CAA18F9F4FA}" type="pres">
      <dgm:prSet presAssocID="{18BBCC25-0935-674E-B02E-B997A7337977}" presName="node" presStyleLbl="node1" presStyleIdx="3" presStyleCnt="9">
        <dgm:presLayoutVars>
          <dgm:bulletEnabled val="1"/>
        </dgm:presLayoutVars>
      </dgm:prSet>
      <dgm:spPr/>
    </dgm:pt>
    <dgm:pt modelId="{646B4DDE-0FE6-5740-A814-68C5649DE6E7}" type="pres">
      <dgm:prSet presAssocID="{2DB5F522-42C9-8C4D-B040-CD5C11E354F4}" presName="sibTrans" presStyleLbl="bgSibTrans2D1" presStyleIdx="3" presStyleCnt="8"/>
      <dgm:spPr/>
    </dgm:pt>
    <dgm:pt modelId="{4975863E-E6E4-CE4A-A074-66E59ABBDCDB}" type="pres">
      <dgm:prSet presAssocID="{E6996F79-D7CF-D54A-ADE0-BB05E135E4AF}" presName="compNode" presStyleCnt="0"/>
      <dgm:spPr/>
    </dgm:pt>
    <dgm:pt modelId="{41AA163E-E04A-C947-9A4C-FFCF073A0FCF}" type="pres">
      <dgm:prSet presAssocID="{E6996F79-D7CF-D54A-ADE0-BB05E135E4AF}" presName="dummyConnPt" presStyleCnt="0"/>
      <dgm:spPr/>
    </dgm:pt>
    <dgm:pt modelId="{64EBAACF-FE17-6345-BB12-3446D79CE65B}" type="pres">
      <dgm:prSet presAssocID="{E6996F79-D7CF-D54A-ADE0-BB05E135E4AF}" presName="node" presStyleLbl="node1" presStyleIdx="4" presStyleCnt="9" custLinFactNeighborX="0">
        <dgm:presLayoutVars>
          <dgm:bulletEnabled val="1"/>
        </dgm:presLayoutVars>
      </dgm:prSet>
      <dgm:spPr/>
    </dgm:pt>
    <dgm:pt modelId="{E2EB27B0-A134-854F-8B0A-8A8897738C78}" type="pres">
      <dgm:prSet presAssocID="{958D4A1F-796C-754E-BE54-FF5F56791F1C}" presName="sibTrans" presStyleLbl="bgSibTrans2D1" presStyleIdx="4" presStyleCnt="8"/>
      <dgm:spPr/>
    </dgm:pt>
    <dgm:pt modelId="{517A1CD5-3F0F-124A-BB8C-2DE8E577F271}" type="pres">
      <dgm:prSet presAssocID="{8512AD64-0834-C44F-A20A-9FE7AF7569B9}" presName="compNode" presStyleCnt="0"/>
      <dgm:spPr/>
    </dgm:pt>
    <dgm:pt modelId="{16435663-555D-CD4A-BF19-2CFFCF300A0D}" type="pres">
      <dgm:prSet presAssocID="{8512AD64-0834-C44F-A20A-9FE7AF7569B9}" presName="dummyConnPt" presStyleCnt="0"/>
      <dgm:spPr/>
    </dgm:pt>
    <dgm:pt modelId="{69D91864-1F52-894D-BACE-65315471EFC4}" type="pres">
      <dgm:prSet presAssocID="{8512AD64-0834-C44F-A20A-9FE7AF7569B9}" presName="node" presStyleLbl="node1" presStyleIdx="5" presStyleCnt="9">
        <dgm:presLayoutVars>
          <dgm:bulletEnabled val="1"/>
        </dgm:presLayoutVars>
      </dgm:prSet>
      <dgm:spPr/>
    </dgm:pt>
    <dgm:pt modelId="{32E7C7D9-E978-D54D-8600-BEB1089027DB}" type="pres">
      <dgm:prSet presAssocID="{2189A55E-FF11-F540-B29C-5EB0BBE863F3}" presName="sibTrans" presStyleLbl="bgSibTrans2D1" presStyleIdx="5" presStyleCnt="8"/>
      <dgm:spPr/>
    </dgm:pt>
    <dgm:pt modelId="{840A6EC0-E55D-3147-8482-7E2E5347B762}" type="pres">
      <dgm:prSet presAssocID="{763CC9DD-7CDC-8445-A2E0-6CD587BD4215}" presName="compNode" presStyleCnt="0"/>
      <dgm:spPr/>
    </dgm:pt>
    <dgm:pt modelId="{C3645F58-1B36-994C-A63F-F3E232F493D7}" type="pres">
      <dgm:prSet presAssocID="{763CC9DD-7CDC-8445-A2E0-6CD587BD4215}" presName="dummyConnPt" presStyleCnt="0"/>
      <dgm:spPr/>
    </dgm:pt>
    <dgm:pt modelId="{6DAC30DE-65AB-6748-AEC8-4BE49193B2D3}" type="pres">
      <dgm:prSet presAssocID="{763CC9DD-7CDC-8445-A2E0-6CD587BD4215}" presName="node" presStyleLbl="node1" presStyleIdx="6" presStyleCnt="9">
        <dgm:presLayoutVars>
          <dgm:bulletEnabled val="1"/>
        </dgm:presLayoutVars>
      </dgm:prSet>
      <dgm:spPr/>
    </dgm:pt>
    <dgm:pt modelId="{6F5932F7-C538-E642-A4AB-D459CFE207D8}" type="pres">
      <dgm:prSet presAssocID="{DD4B2D97-BDE7-354F-8DBF-3977502B03FF}" presName="sibTrans" presStyleLbl="bgSibTrans2D1" presStyleIdx="6" presStyleCnt="8"/>
      <dgm:spPr/>
    </dgm:pt>
    <dgm:pt modelId="{B46BFA00-6576-E14D-84AC-2A1266107F8F}" type="pres">
      <dgm:prSet presAssocID="{1925E56C-47D5-834A-B717-FFA8E7CAC933}" presName="compNode" presStyleCnt="0"/>
      <dgm:spPr/>
    </dgm:pt>
    <dgm:pt modelId="{AD9B616C-EAF3-A24E-BBC8-1A3B287D5033}" type="pres">
      <dgm:prSet presAssocID="{1925E56C-47D5-834A-B717-FFA8E7CAC933}" presName="dummyConnPt" presStyleCnt="0"/>
      <dgm:spPr/>
    </dgm:pt>
    <dgm:pt modelId="{E57C592F-4693-F643-B6E8-9FEC072120AA}" type="pres">
      <dgm:prSet presAssocID="{1925E56C-47D5-834A-B717-FFA8E7CAC933}" presName="node" presStyleLbl="node1" presStyleIdx="7" presStyleCnt="9">
        <dgm:presLayoutVars>
          <dgm:bulletEnabled val="1"/>
        </dgm:presLayoutVars>
      </dgm:prSet>
      <dgm:spPr/>
    </dgm:pt>
    <dgm:pt modelId="{29204B78-FC12-454C-BFFE-39A60B73F8D5}" type="pres">
      <dgm:prSet presAssocID="{9399F025-13A7-174E-822A-5B1A86B1F621}" presName="sibTrans" presStyleLbl="bgSibTrans2D1" presStyleIdx="7" presStyleCnt="8"/>
      <dgm:spPr/>
    </dgm:pt>
    <dgm:pt modelId="{D3DF3B5B-3F1B-5645-AE7E-DCC61AB1294D}" type="pres">
      <dgm:prSet presAssocID="{E9A5620A-9846-F24B-BFBA-9CA7B98C585A}" presName="compNode" presStyleCnt="0"/>
      <dgm:spPr/>
    </dgm:pt>
    <dgm:pt modelId="{A2B75D31-160A-164C-93C5-89FA6A401355}" type="pres">
      <dgm:prSet presAssocID="{E9A5620A-9846-F24B-BFBA-9CA7B98C585A}" presName="dummyConnPt" presStyleCnt="0"/>
      <dgm:spPr/>
    </dgm:pt>
    <dgm:pt modelId="{0BB62EF8-9810-1742-B280-C8F8E57B1E4F}" type="pres">
      <dgm:prSet presAssocID="{E9A5620A-9846-F24B-BFBA-9CA7B98C585A}" presName="node" presStyleLbl="node1" presStyleIdx="8" presStyleCnt="9">
        <dgm:presLayoutVars>
          <dgm:bulletEnabled val="1"/>
        </dgm:presLayoutVars>
      </dgm:prSet>
      <dgm:spPr/>
    </dgm:pt>
  </dgm:ptLst>
  <dgm:cxnLst>
    <dgm:cxn modelId="{21303A06-2D6E-0146-AD85-D4CD050F0DAC}" type="presOf" srcId="{D5FE2A1E-0561-DA4A-AE89-51105AB6BB1C}" destId="{127DA632-1B43-2C40-BFDE-36DBE17A3265}" srcOrd="0" destOrd="0" presId="urn:microsoft.com/office/officeart/2005/8/layout/bProcess4"/>
    <dgm:cxn modelId="{F2232210-A92B-0F4C-A28A-71D83F5B40E4}" type="presOf" srcId="{958D4A1F-796C-754E-BE54-FF5F56791F1C}" destId="{E2EB27B0-A134-854F-8B0A-8A8897738C78}" srcOrd="0" destOrd="0" presId="urn:microsoft.com/office/officeart/2005/8/layout/bProcess4"/>
    <dgm:cxn modelId="{7A75B918-BD30-D548-920E-8682BAF80619}" type="presOf" srcId="{1925E56C-47D5-834A-B717-FFA8E7CAC933}" destId="{E57C592F-4693-F643-B6E8-9FEC072120AA}" srcOrd="0" destOrd="0" presId="urn:microsoft.com/office/officeart/2005/8/layout/bProcess4"/>
    <dgm:cxn modelId="{6923321D-DB43-414A-9FB3-A780165325BF}" type="presOf" srcId="{E6996F79-D7CF-D54A-ADE0-BB05E135E4AF}" destId="{64EBAACF-FE17-6345-BB12-3446D79CE65B}" srcOrd="0" destOrd="0" presId="urn:microsoft.com/office/officeart/2005/8/layout/bProcess4"/>
    <dgm:cxn modelId="{B7F6B11E-717A-D54B-834E-D529BA6BBE3D}" srcId="{6FBDF045-0A65-4440-A634-901D8A2BD0F2}" destId="{8512AD64-0834-C44F-A20A-9FE7AF7569B9}" srcOrd="5" destOrd="0" parTransId="{FAE6A2E3-86C0-7948-BFB5-D52404842D3C}" sibTransId="{2189A55E-FF11-F540-B29C-5EB0BBE863F3}"/>
    <dgm:cxn modelId="{DE771C1F-854F-4347-97EC-C77D45220700}" srcId="{6FBDF045-0A65-4440-A634-901D8A2BD0F2}" destId="{1A52B7D0-6000-5840-BECC-B875424096CD}" srcOrd="2" destOrd="0" parTransId="{E476EFB6-793B-E04B-AADF-F0824E6A476F}" sibTransId="{97E70FF9-EEA3-9643-833D-F7EFCEA23E8B}"/>
    <dgm:cxn modelId="{7E95FD27-DC65-384B-86EA-31118AA84CA7}" type="presOf" srcId="{F04F9076-8A37-B84F-B62E-D37DC50D817A}" destId="{2C2EDA45-7117-BE48-A957-B087AD13B9AB}" srcOrd="0" destOrd="0" presId="urn:microsoft.com/office/officeart/2005/8/layout/bProcess4"/>
    <dgm:cxn modelId="{06CFF12C-9069-7B4F-86F1-EE0FE29F4424}" type="presOf" srcId="{DD4B2D97-BDE7-354F-8DBF-3977502B03FF}" destId="{6F5932F7-C538-E642-A4AB-D459CFE207D8}" srcOrd="0" destOrd="0" presId="urn:microsoft.com/office/officeart/2005/8/layout/bProcess4"/>
    <dgm:cxn modelId="{665D2A2D-569B-DE4E-9BFD-5A0BC46BAFC6}" type="presOf" srcId="{6FBDF045-0A65-4440-A634-901D8A2BD0F2}" destId="{E7056C4B-A800-AC4F-A990-1A44CF5BFD4F}" srcOrd="0" destOrd="0" presId="urn:microsoft.com/office/officeart/2005/8/layout/bProcess4"/>
    <dgm:cxn modelId="{D953B936-6928-4443-BE6A-2ACE495857C8}" type="presOf" srcId="{763CC9DD-7CDC-8445-A2E0-6CD587BD4215}" destId="{6DAC30DE-65AB-6748-AEC8-4BE49193B2D3}" srcOrd="0" destOrd="0" presId="urn:microsoft.com/office/officeart/2005/8/layout/bProcess4"/>
    <dgm:cxn modelId="{1AF37D49-DA8F-3342-8738-7374DBB76F35}" type="presOf" srcId="{2189A55E-FF11-F540-B29C-5EB0BBE863F3}" destId="{32E7C7D9-E978-D54D-8600-BEB1089027DB}" srcOrd="0" destOrd="0" presId="urn:microsoft.com/office/officeart/2005/8/layout/bProcess4"/>
    <dgm:cxn modelId="{B22ED367-F96B-0142-988C-ABFA9A89EE19}" srcId="{6FBDF045-0A65-4440-A634-901D8A2BD0F2}" destId="{F04F9076-8A37-B84F-B62E-D37DC50D817A}" srcOrd="1" destOrd="0" parTransId="{3D43E918-BFDA-0141-BB5A-8237B6871111}" sibTransId="{87EBA145-A98D-1B47-8DAA-A8C32BF93B21}"/>
    <dgm:cxn modelId="{E1BDBB76-9AF1-854B-89DD-AFC3F9A776DA}" type="presOf" srcId="{97E70FF9-EEA3-9643-833D-F7EFCEA23E8B}" destId="{CEDA0A58-9B04-BC4C-8BB2-2E7A2038BEAD}" srcOrd="0" destOrd="0" presId="urn:microsoft.com/office/officeart/2005/8/layout/bProcess4"/>
    <dgm:cxn modelId="{51226179-75BC-5F43-A37B-721D3DFD81F1}" type="presOf" srcId="{E9A5620A-9846-F24B-BFBA-9CA7B98C585A}" destId="{0BB62EF8-9810-1742-B280-C8F8E57B1E4F}" srcOrd="0" destOrd="0" presId="urn:microsoft.com/office/officeart/2005/8/layout/bProcess4"/>
    <dgm:cxn modelId="{BEF53583-58D7-314B-B166-A2C42533527D}" type="presOf" srcId="{8512AD64-0834-C44F-A20A-9FE7AF7569B9}" destId="{69D91864-1F52-894D-BACE-65315471EFC4}" srcOrd="0" destOrd="0" presId="urn:microsoft.com/office/officeart/2005/8/layout/bProcess4"/>
    <dgm:cxn modelId="{BE802492-F93C-F243-B05C-F03A381947E7}" srcId="{6FBDF045-0A65-4440-A634-901D8A2BD0F2}" destId="{763CC9DD-7CDC-8445-A2E0-6CD587BD4215}" srcOrd="6" destOrd="0" parTransId="{19E4FB2C-19C1-4743-93E8-63D4B78B4C9F}" sibTransId="{DD4B2D97-BDE7-354F-8DBF-3977502B03FF}"/>
    <dgm:cxn modelId="{65350498-91DC-DE4C-93A2-452214D0D780}" type="presOf" srcId="{30315D77-BC9C-C143-8514-B8C9DF77F9A6}" destId="{1DA4FD35-494C-5B40-B01D-D08CA0D68E3B}" srcOrd="0" destOrd="0" presId="urn:microsoft.com/office/officeart/2005/8/layout/bProcess4"/>
    <dgm:cxn modelId="{773990A6-FD8A-EB44-A7C6-783CEF451286}" srcId="{6FBDF045-0A65-4440-A634-901D8A2BD0F2}" destId="{E6996F79-D7CF-D54A-ADE0-BB05E135E4AF}" srcOrd="4" destOrd="0" parTransId="{19660934-8F39-D740-9D2F-BE1B854AEE0D}" sibTransId="{958D4A1F-796C-754E-BE54-FF5F56791F1C}"/>
    <dgm:cxn modelId="{454BBFAB-CC18-6846-94AE-E146A72C9849}" srcId="{6FBDF045-0A65-4440-A634-901D8A2BD0F2}" destId="{1925E56C-47D5-834A-B717-FFA8E7CAC933}" srcOrd="7" destOrd="0" parTransId="{19D43EFF-4DDB-5241-8193-C4B4B0307A37}" sibTransId="{9399F025-13A7-174E-822A-5B1A86B1F621}"/>
    <dgm:cxn modelId="{D42C1EAC-968F-B746-BC09-39433AE8162E}" type="presOf" srcId="{18BBCC25-0935-674E-B02E-B997A7337977}" destId="{D9A9A11D-9C28-FF41-A466-4CAA18F9F4FA}" srcOrd="0" destOrd="0" presId="urn:microsoft.com/office/officeart/2005/8/layout/bProcess4"/>
    <dgm:cxn modelId="{CF90C3B7-73FF-084C-9FF2-A9A4A35E69CD}" srcId="{6FBDF045-0A65-4440-A634-901D8A2BD0F2}" destId="{18BBCC25-0935-674E-B02E-B997A7337977}" srcOrd="3" destOrd="0" parTransId="{B10DDE72-C465-7C44-8542-B8BE39758BF4}" sibTransId="{2DB5F522-42C9-8C4D-B040-CD5C11E354F4}"/>
    <dgm:cxn modelId="{661BDFBB-58F7-474E-BA19-BC84DB48983E}" type="presOf" srcId="{1A52B7D0-6000-5840-BECC-B875424096CD}" destId="{76DF354B-4FB2-FC4E-A153-27E0F2AC1D27}" srcOrd="0" destOrd="0" presId="urn:microsoft.com/office/officeart/2005/8/layout/bProcess4"/>
    <dgm:cxn modelId="{55B56BC0-177A-0E4C-9F62-2C48012223E3}" type="presOf" srcId="{2DB5F522-42C9-8C4D-B040-CD5C11E354F4}" destId="{646B4DDE-0FE6-5740-A814-68C5649DE6E7}" srcOrd="0" destOrd="0" presId="urn:microsoft.com/office/officeart/2005/8/layout/bProcess4"/>
    <dgm:cxn modelId="{C35875DA-6ED9-D44C-85F6-D8F7D9058779}" type="presOf" srcId="{9399F025-13A7-174E-822A-5B1A86B1F621}" destId="{29204B78-FC12-454C-BFFE-39A60B73F8D5}" srcOrd="0" destOrd="0" presId="urn:microsoft.com/office/officeart/2005/8/layout/bProcess4"/>
    <dgm:cxn modelId="{F3E7ADE8-CBA7-B147-927D-8C96D13862EC}" type="presOf" srcId="{87EBA145-A98D-1B47-8DAA-A8C32BF93B21}" destId="{4A0FF23A-C77D-5A48-8A75-E3153D3BFAE9}" srcOrd="0" destOrd="0" presId="urn:microsoft.com/office/officeart/2005/8/layout/bProcess4"/>
    <dgm:cxn modelId="{76D670F8-3A6D-4947-9F17-95CA9971DFE7}" srcId="{6FBDF045-0A65-4440-A634-901D8A2BD0F2}" destId="{E9A5620A-9846-F24B-BFBA-9CA7B98C585A}" srcOrd="8" destOrd="0" parTransId="{EF900603-3835-6E49-BDF3-43C759FFAD69}" sibTransId="{8FBAC79A-B690-3D49-93FB-A0C95880E8DD}"/>
    <dgm:cxn modelId="{E3D1DEFD-24B7-4241-A278-915F5873747A}" srcId="{6FBDF045-0A65-4440-A634-901D8A2BD0F2}" destId="{D5FE2A1E-0561-DA4A-AE89-51105AB6BB1C}" srcOrd="0" destOrd="0" parTransId="{2BC9FB72-00F9-FD46-83F6-4574A19BF753}" sibTransId="{30315D77-BC9C-C143-8514-B8C9DF77F9A6}"/>
    <dgm:cxn modelId="{66636585-9AAC-0F4A-87E9-57A3456BDD15}" type="presParOf" srcId="{E7056C4B-A800-AC4F-A990-1A44CF5BFD4F}" destId="{2B87B7A5-5B30-7843-A589-F3E355BFEF45}" srcOrd="0" destOrd="0" presId="urn:microsoft.com/office/officeart/2005/8/layout/bProcess4"/>
    <dgm:cxn modelId="{E1F57B94-0490-074A-BEBF-6EF9BBF8B4FD}" type="presParOf" srcId="{2B87B7A5-5B30-7843-A589-F3E355BFEF45}" destId="{6B90819F-8F58-3549-A9FD-798493634F00}" srcOrd="0" destOrd="0" presId="urn:microsoft.com/office/officeart/2005/8/layout/bProcess4"/>
    <dgm:cxn modelId="{AD55A458-488A-244D-8C25-EF5E1E087532}" type="presParOf" srcId="{2B87B7A5-5B30-7843-A589-F3E355BFEF45}" destId="{127DA632-1B43-2C40-BFDE-36DBE17A3265}" srcOrd="1" destOrd="0" presId="urn:microsoft.com/office/officeart/2005/8/layout/bProcess4"/>
    <dgm:cxn modelId="{B9D6100C-6C14-C749-A5BD-B7F7BA967F1C}" type="presParOf" srcId="{E7056C4B-A800-AC4F-A990-1A44CF5BFD4F}" destId="{1DA4FD35-494C-5B40-B01D-D08CA0D68E3B}" srcOrd="1" destOrd="0" presId="urn:microsoft.com/office/officeart/2005/8/layout/bProcess4"/>
    <dgm:cxn modelId="{06D6B62D-05DD-0A4C-B31A-D04A6F91F50E}" type="presParOf" srcId="{E7056C4B-A800-AC4F-A990-1A44CF5BFD4F}" destId="{B98E1DA4-94FA-AE46-B174-FC9808FEA19D}" srcOrd="2" destOrd="0" presId="urn:microsoft.com/office/officeart/2005/8/layout/bProcess4"/>
    <dgm:cxn modelId="{629D57FF-09CE-214C-BF6F-3B338191AA9F}" type="presParOf" srcId="{B98E1DA4-94FA-AE46-B174-FC9808FEA19D}" destId="{FDC1D10D-8C7D-9140-83FA-A2B8C7141BCB}" srcOrd="0" destOrd="0" presId="urn:microsoft.com/office/officeart/2005/8/layout/bProcess4"/>
    <dgm:cxn modelId="{ED3A7A6B-C3DF-134A-BB3C-B28796494297}" type="presParOf" srcId="{B98E1DA4-94FA-AE46-B174-FC9808FEA19D}" destId="{2C2EDA45-7117-BE48-A957-B087AD13B9AB}" srcOrd="1" destOrd="0" presId="urn:microsoft.com/office/officeart/2005/8/layout/bProcess4"/>
    <dgm:cxn modelId="{C7C41594-83E3-2341-A128-C9CF3C35CEEA}" type="presParOf" srcId="{E7056C4B-A800-AC4F-A990-1A44CF5BFD4F}" destId="{4A0FF23A-C77D-5A48-8A75-E3153D3BFAE9}" srcOrd="3" destOrd="0" presId="urn:microsoft.com/office/officeart/2005/8/layout/bProcess4"/>
    <dgm:cxn modelId="{0C16A6B4-F66E-8B4A-A21C-BF46F89CEB16}" type="presParOf" srcId="{E7056C4B-A800-AC4F-A990-1A44CF5BFD4F}" destId="{AA1D37C5-4D8F-694D-B78F-A1D40D5EDE06}" srcOrd="4" destOrd="0" presId="urn:microsoft.com/office/officeart/2005/8/layout/bProcess4"/>
    <dgm:cxn modelId="{13855446-C82C-5944-95E5-206D6E701FE0}" type="presParOf" srcId="{AA1D37C5-4D8F-694D-B78F-A1D40D5EDE06}" destId="{1AEEFCFE-03FF-D44D-99D2-D5F44576281F}" srcOrd="0" destOrd="0" presId="urn:microsoft.com/office/officeart/2005/8/layout/bProcess4"/>
    <dgm:cxn modelId="{17F739CE-AFB1-E344-99AC-4B4899232C2F}" type="presParOf" srcId="{AA1D37C5-4D8F-694D-B78F-A1D40D5EDE06}" destId="{76DF354B-4FB2-FC4E-A153-27E0F2AC1D27}" srcOrd="1" destOrd="0" presId="urn:microsoft.com/office/officeart/2005/8/layout/bProcess4"/>
    <dgm:cxn modelId="{5FE35538-C3EB-5E45-A340-37D914D765FD}" type="presParOf" srcId="{E7056C4B-A800-AC4F-A990-1A44CF5BFD4F}" destId="{CEDA0A58-9B04-BC4C-8BB2-2E7A2038BEAD}" srcOrd="5" destOrd="0" presId="urn:microsoft.com/office/officeart/2005/8/layout/bProcess4"/>
    <dgm:cxn modelId="{6C16BE27-A851-2945-9403-D37B51F52008}" type="presParOf" srcId="{E7056C4B-A800-AC4F-A990-1A44CF5BFD4F}" destId="{F6BD54C4-765E-354D-9BFF-606FFE5AC20A}" srcOrd="6" destOrd="0" presId="urn:microsoft.com/office/officeart/2005/8/layout/bProcess4"/>
    <dgm:cxn modelId="{63EE5199-2106-B74E-8147-FB204E1EF6D5}" type="presParOf" srcId="{F6BD54C4-765E-354D-9BFF-606FFE5AC20A}" destId="{84993098-CB8F-514E-846D-8660AB5DFE2D}" srcOrd="0" destOrd="0" presId="urn:microsoft.com/office/officeart/2005/8/layout/bProcess4"/>
    <dgm:cxn modelId="{7C8341C4-88A4-F44D-B9D9-ED0E6089EF5C}" type="presParOf" srcId="{F6BD54C4-765E-354D-9BFF-606FFE5AC20A}" destId="{D9A9A11D-9C28-FF41-A466-4CAA18F9F4FA}" srcOrd="1" destOrd="0" presId="urn:microsoft.com/office/officeart/2005/8/layout/bProcess4"/>
    <dgm:cxn modelId="{00894F0E-A807-2149-881F-FE8C293EA887}" type="presParOf" srcId="{E7056C4B-A800-AC4F-A990-1A44CF5BFD4F}" destId="{646B4DDE-0FE6-5740-A814-68C5649DE6E7}" srcOrd="7" destOrd="0" presId="urn:microsoft.com/office/officeart/2005/8/layout/bProcess4"/>
    <dgm:cxn modelId="{1180B7FA-D8C7-964F-9F8F-16DBF336D21A}" type="presParOf" srcId="{E7056C4B-A800-AC4F-A990-1A44CF5BFD4F}" destId="{4975863E-E6E4-CE4A-A074-66E59ABBDCDB}" srcOrd="8" destOrd="0" presId="urn:microsoft.com/office/officeart/2005/8/layout/bProcess4"/>
    <dgm:cxn modelId="{2F326F18-83CD-EE48-B06B-774F5CCE7993}" type="presParOf" srcId="{4975863E-E6E4-CE4A-A074-66E59ABBDCDB}" destId="{41AA163E-E04A-C947-9A4C-FFCF073A0FCF}" srcOrd="0" destOrd="0" presId="urn:microsoft.com/office/officeart/2005/8/layout/bProcess4"/>
    <dgm:cxn modelId="{A24D2E13-909E-2546-9529-7AEB2E5CBC21}" type="presParOf" srcId="{4975863E-E6E4-CE4A-A074-66E59ABBDCDB}" destId="{64EBAACF-FE17-6345-BB12-3446D79CE65B}" srcOrd="1" destOrd="0" presId="urn:microsoft.com/office/officeart/2005/8/layout/bProcess4"/>
    <dgm:cxn modelId="{ACD45B52-6E6B-274C-98A0-F03357DA98E0}" type="presParOf" srcId="{E7056C4B-A800-AC4F-A990-1A44CF5BFD4F}" destId="{E2EB27B0-A134-854F-8B0A-8A8897738C78}" srcOrd="9" destOrd="0" presId="urn:microsoft.com/office/officeart/2005/8/layout/bProcess4"/>
    <dgm:cxn modelId="{87D74615-0BA1-A54E-8ACE-4BA07C59E09A}" type="presParOf" srcId="{E7056C4B-A800-AC4F-A990-1A44CF5BFD4F}" destId="{517A1CD5-3F0F-124A-BB8C-2DE8E577F271}" srcOrd="10" destOrd="0" presId="urn:microsoft.com/office/officeart/2005/8/layout/bProcess4"/>
    <dgm:cxn modelId="{896CE1A6-3AFF-CA45-A7B5-21163054F70C}" type="presParOf" srcId="{517A1CD5-3F0F-124A-BB8C-2DE8E577F271}" destId="{16435663-555D-CD4A-BF19-2CFFCF300A0D}" srcOrd="0" destOrd="0" presId="urn:microsoft.com/office/officeart/2005/8/layout/bProcess4"/>
    <dgm:cxn modelId="{3F3AA837-2D75-7344-879E-B9DCD4E0FBFC}" type="presParOf" srcId="{517A1CD5-3F0F-124A-BB8C-2DE8E577F271}" destId="{69D91864-1F52-894D-BACE-65315471EFC4}" srcOrd="1" destOrd="0" presId="urn:microsoft.com/office/officeart/2005/8/layout/bProcess4"/>
    <dgm:cxn modelId="{E6B2E09C-53BE-7948-9462-9DC1389E2CE2}" type="presParOf" srcId="{E7056C4B-A800-AC4F-A990-1A44CF5BFD4F}" destId="{32E7C7D9-E978-D54D-8600-BEB1089027DB}" srcOrd="11" destOrd="0" presId="urn:microsoft.com/office/officeart/2005/8/layout/bProcess4"/>
    <dgm:cxn modelId="{B4A34975-EB37-0E4F-AC4B-35D2EA31C497}" type="presParOf" srcId="{E7056C4B-A800-AC4F-A990-1A44CF5BFD4F}" destId="{840A6EC0-E55D-3147-8482-7E2E5347B762}" srcOrd="12" destOrd="0" presId="urn:microsoft.com/office/officeart/2005/8/layout/bProcess4"/>
    <dgm:cxn modelId="{751E0DF8-99BD-C445-A042-229036961CCB}" type="presParOf" srcId="{840A6EC0-E55D-3147-8482-7E2E5347B762}" destId="{C3645F58-1B36-994C-A63F-F3E232F493D7}" srcOrd="0" destOrd="0" presId="urn:microsoft.com/office/officeart/2005/8/layout/bProcess4"/>
    <dgm:cxn modelId="{1A6994E9-BD73-DF4D-8891-A916920B56E8}" type="presParOf" srcId="{840A6EC0-E55D-3147-8482-7E2E5347B762}" destId="{6DAC30DE-65AB-6748-AEC8-4BE49193B2D3}" srcOrd="1" destOrd="0" presId="urn:microsoft.com/office/officeart/2005/8/layout/bProcess4"/>
    <dgm:cxn modelId="{3215683B-426A-A44E-8A96-32A922660BE2}" type="presParOf" srcId="{E7056C4B-A800-AC4F-A990-1A44CF5BFD4F}" destId="{6F5932F7-C538-E642-A4AB-D459CFE207D8}" srcOrd="13" destOrd="0" presId="urn:microsoft.com/office/officeart/2005/8/layout/bProcess4"/>
    <dgm:cxn modelId="{B377005C-8C26-BC4A-8304-517F6C60FD82}" type="presParOf" srcId="{E7056C4B-A800-AC4F-A990-1A44CF5BFD4F}" destId="{B46BFA00-6576-E14D-84AC-2A1266107F8F}" srcOrd="14" destOrd="0" presId="urn:microsoft.com/office/officeart/2005/8/layout/bProcess4"/>
    <dgm:cxn modelId="{59190B66-AB75-AE43-A6D4-50DAAE8E7A72}" type="presParOf" srcId="{B46BFA00-6576-E14D-84AC-2A1266107F8F}" destId="{AD9B616C-EAF3-A24E-BBC8-1A3B287D5033}" srcOrd="0" destOrd="0" presId="urn:microsoft.com/office/officeart/2005/8/layout/bProcess4"/>
    <dgm:cxn modelId="{317BE238-E0F4-1344-9289-7DC1577002F3}" type="presParOf" srcId="{B46BFA00-6576-E14D-84AC-2A1266107F8F}" destId="{E57C592F-4693-F643-B6E8-9FEC072120AA}" srcOrd="1" destOrd="0" presId="urn:microsoft.com/office/officeart/2005/8/layout/bProcess4"/>
    <dgm:cxn modelId="{112A31CE-ECCB-2E42-BF5E-FF6BFD22B67A}" type="presParOf" srcId="{E7056C4B-A800-AC4F-A990-1A44CF5BFD4F}" destId="{29204B78-FC12-454C-BFFE-39A60B73F8D5}" srcOrd="15" destOrd="0" presId="urn:microsoft.com/office/officeart/2005/8/layout/bProcess4"/>
    <dgm:cxn modelId="{C2C0F294-C52D-3549-A891-583B424CA5FC}" type="presParOf" srcId="{E7056C4B-A800-AC4F-A990-1A44CF5BFD4F}" destId="{D3DF3B5B-3F1B-5645-AE7E-DCC61AB1294D}" srcOrd="16" destOrd="0" presId="urn:microsoft.com/office/officeart/2005/8/layout/bProcess4"/>
    <dgm:cxn modelId="{7D75AB8B-DEE4-5646-AC74-6784C01C3651}" type="presParOf" srcId="{D3DF3B5B-3F1B-5645-AE7E-DCC61AB1294D}" destId="{A2B75D31-160A-164C-93C5-89FA6A401355}" srcOrd="0" destOrd="0" presId="urn:microsoft.com/office/officeart/2005/8/layout/bProcess4"/>
    <dgm:cxn modelId="{1B06C6C0-7600-A741-8291-6BE7A7C2DEC1}" type="presParOf" srcId="{D3DF3B5B-3F1B-5645-AE7E-DCC61AB1294D}" destId="{0BB62EF8-9810-1742-B280-C8F8E57B1E4F}"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BDF045-0A65-4440-A634-901D8A2BD0F2}" type="doc">
      <dgm:prSet loTypeId="urn:microsoft.com/office/officeart/2005/8/layout/bProcess4" loCatId="process" qsTypeId="urn:microsoft.com/office/officeart/2005/8/quickstyle/simple4" qsCatId="simple" csTypeId="urn:microsoft.com/office/officeart/2005/8/colors/accent1_2" csCatId="accent1" phldr="1"/>
      <dgm:spPr/>
      <dgm:t>
        <a:bodyPr/>
        <a:lstStyle/>
        <a:p>
          <a:endParaRPr lang="en-US"/>
        </a:p>
      </dgm:t>
    </dgm:pt>
    <dgm:pt modelId="{D5FE2A1E-0561-DA4A-AE89-51105AB6BB1C}">
      <dgm:prSet phldrT="[Text]" custT="1"/>
      <dgm:spPr/>
      <dgm:t>
        <a:bodyPr/>
        <a:lstStyle/>
        <a:p>
          <a:r>
            <a:rPr lang="en-US" sz="1400" b="1" dirty="0">
              <a:solidFill>
                <a:schemeClr val="tx1"/>
              </a:solidFill>
            </a:rPr>
            <a:t>NIH Directors  Panel of Experts: POR</a:t>
          </a:r>
        </a:p>
        <a:p>
          <a:r>
            <a:rPr lang="en-US" sz="1400" b="1" dirty="0">
              <a:solidFill>
                <a:schemeClr val="tx1"/>
              </a:solidFill>
            </a:rPr>
            <a:t>Recommendations </a:t>
          </a:r>
        </a:p>
        <a:p>
          <a:r>
            <a:rPr lang="en-US" sz="1400" b="1" dirty="0">
              <a:solidFill>
                <a:schemeClr val="tx1"/>
              </a:solidFill>
            </a:rPr>
            <a:t>1995</a:t>
          </a:r>
        </a:p>
      </dgm:t>
    </dgm:pt>
    <dgm:pt modelId="{2BC9FB72-00F9-FD46-83F6-4574A19BF753}" type="parTrans" cxnId="{E3D1DEFD-24B7-4241-A278-915F5873747A}">
      <dgm:prSet/>
      <dgm:spPr/>
      <dgm:t>
        <a:bodyPr/>
        <a:lstStyle/>
        <a:p>
          <a:endParaRPr lang="en-US"/>
        </a:p>
      </dgm:t>
    </dgm:pt>
    <dgm:pt modelId="{30315D77-BC9C-C143-8514-B8C9DF77F9A6}" type="sibTrans" cxnId="{E3D1DEFD-24B7-4241-A278-915F5873747A}">
      <dgm:prSet/>
      <dgm:spPr/>
      <dgm:t>
        <a:bodyPr/>
        <a:lstStyle/>
        <a:p>
          <a:endParaRPr lang="en-US"/>
        </a:p>
      </dgm:t>
    </dgm:pt>
    <dgm:pt modelId="{F04F9076-8A37-B84F-B62E-D37DC50D817A}">
      <dgm:prSet phldrT="[Text]" custT="1"/>
      <dgm:spPr/>
      <dgm:t>
        <a:bodyPr/>
        <a:lstStyle/>
        <a:p>
          <a:r>
            <a:rPr lang="en-US" sz="1400" b="1" dirty="0">
              <a:solidFill>
                <a:srgbClr val="000000"/>
              </a:solidFill>
            </a:rPr>
            <a:t>K30, Mentored K23, Health Services KO8, KO7, K24</a:t>
          </a:r>
        </a:p>
      </dgm:t>
    </dgm:pt>
    <dgm:pt modelId="{3D43E918-BFDA-0141-BB5A-8237B6871111}" type="parTrans" cxnId="{B22ED367-F96B-0142-988C-ABFA9A89EE19}">
      <dgm:prSet/>
      <dgm:spPr/>
      <dgm:t>
        <a:bodyPr/>
        <a:lstStyle/>
        <a:p>
          <a:endParaRPr lang="en-US"/>
        </a:p>
      </dgm:t>
    </dgm:pt>
    <dgm:pt modelId="{87EBA145-A98D-1B47-8DAA-A8C32BF93B21}" type="sibTrans" cxnId="{B22ED367-F96B-0142-988C-ABFA9A89EE19}">
      <dgm:prSet/>
      <dgm:spPr/>
      <dgm:t>
        <a:bodyPr/>
        <a:lstStyle/>
        <a:p>
          <a:endParaRPr lang="en-US"/>
        </a:p>
      </dgm:t>
    </dgm:pt>
    <dgm:pt modelId="{1A52B7D0-6000-5840-BECC-B875424096CD}">
      <dgm:prSet phldrT="[Text]" custT="1"/>
      <dgm:spPr/>
      <dgm:t>
        <a:bodyPr/>
        <a:lstStyle/>
        <a:p>
          <a:r>
            <a:rPr lang="en-US" sz="1400" b="1" dirty="0">
              <a:solidFill>
                <a:srgbClr val="000000"/>
              </a:solidFill>
            </a:rPr>
            <a:t>NCI</a:t>
          </a:r>
          <a:r>
            <a:rPr lang="en-US" sz="1400" b="1" baseline="0" dirty="0">
              <a:solidFill>
                <a:srgbClr val="000000"/>
              </a:solidFill>
            </a:rPr>
            <a:t> LLM PRG</a:t>
          </a:r>
        </a:p>
        <a:p>
          <a:r>
            <a:rPr lang="en-US" sz="1400" b="1" baseline="0" dirty="0">
              <a:solidFill>
                <a:srgbClr val="000000"/>
              </a:solidFill>
            </a:rPr>
            <a:t>2000/2001</a:t>
          </a:r>
        </a:p>
        <a:p>
          <a:r>
            <a:rPr lang="en-US" sz="1400" b="1" baseline="0" dirty="0">
              <a:solidFill>
                <a:srgbClr val="000000"/>
              </a:solidFill>
            </a:rPr>
            <a:t>C-TRAC</a:t>
          </a:r>
        </a:p>
      </dgm:t>
    </dgm:pt>
    <dgm:pt modelId="{E476EFB6-793B-E04B-AADF-F0824E6A476F}" type="parTrans" cxnId="{DE771C1F-854F-4347-97EC-C77D45220700}">
      <dgm:prSet/>
      <dgm:spPr/>
      <dgm:t>
        <a:bodyPr/>
        <a:lstStyle/>
        <a:p>
          <a:endParaRPr lang="en-US"/>
        </a:p>
      </dgm:t>
    </dgm:pt>
    <dgm:pt modelId="{97E70FF9-EEA3-9643-833D-F7EFCEA23E8B}" type="sibTrans" cxnId="{DE771C1F-854F-4347-97EC-C77D45220700}">
      <dgm:prSet/>
      <dgm:spPr/>
      <dgm:t>
        <a:bodyPr/>
        <a:lstStyle/>
        <a:p>
          <a:endParaRPr lang="en-US"/>
        </a:p>
      </dgm:t>
    </dgm:pt>
    <dgm:pt modelId="{18BBCC25-0935-674E-B02E-B997A7337977}">
      <dgm:prSet phldrT="[Text]" custT="1"/>
      <dgm:spPr/>
      <dgm:t>
        <a:bodyPr/>
        <a:lstStyle/>
        <a:p>
          <a:r>
            <a:rPr lang="en-US" sz="1400" b="1" dirty="0">
              <a:solidFill>
                <a:srgbClr val="000000"/>
              </a:solidFill>
            </a:rPr>
            <a:t>NIH </a:t>
          </a:r>
          <a:r>
            <a:rPr lang="en-US" sz="1400" b="1" dirty="0" err="1">
              <a:solidFill>
                <a:srgbClr val="000000"/>
              </a:solidFill>
            </a:rPr>
            <a:t>RoadMap</a:t>
          </a:r>
          <a:endParaRPr lang="en-US" sz="1400" b="1" dirty="0">
            <a:solidFill>
              <a:srgbClr val="000000"/>
            </a:solidFill>
          </a:endParaRPr>
        </a:p>
        <a:p>
          <a:r>
            <a:rPr lang="en-US" sz="1400" b="1" dirty="0">
              <a:solidFill>
                <a:srgbClr val="000000"/>
              </a:solidFill>
            </a:rPr>
            <a:t>2004</a:t>
          </a:r>
        </a:p>
      </dgm:t>
    </dgm:pt>
    <dgm:pt modelId="{B10DDE72-C465-7C44-8542-B8BE39758BF4}" type="parTrans" cxnId="{CF90C3B7-73FF-084C-9FF2-A9A4A35E69CD}">
      <dgm:prSet/>
      <dgm:spPr/>
      <dgm:t>
        <a:bodyPr/>
        <a:lstStyle/>
        <a:p>
          <a:endParaRPr lang="en-US"/>
        </a:p>
      </dgm:t>
    </dgm:pt>
    <dgm:pt modelId="{2DB5F522-42C9-8C4D-B040-CD5C11E354F4}" type="sibTrans" cxnId="{CF90C3B7-73FF-084C-9FF2-A9A4A35E69CD}">
      <dgm:prSet/>
      <dgm:spPr/>
      <dgm:t>
        <a:bodyPr/>
        <a:lstStyle/>
        <a:p>
          <a:endParaRPr lang="en-US"/>
        </a:p>
      </dgm:t>
    </dgm:pt>
    <dgm:pt modelId="{E6996F79-D7CF-D54A-ADE0-BB05E135E4AF}">
      <dgm:prSet phldrT="[Text]" custT="1"/>
      <dgm:spPr/>
      <dgm:t>
        <a:bodyPr/>
        <a:lstStyle/>
        <a:p>
          <a:r>
            <a:rPr lang="en-US" sz="1400" b="1" dirty="0" err="1">
              <a:solidFill>
                <a:srgbClr val="000000"/>
              </a:solidFill>
            </a:rPr>
            <a:t>RoadMap</a:t>
          </a:r>
          <a:r>
            <a:rPr lang="en-US" sz="1400" b="1" baseline="0" dirty="0">
              <a:solidFill>
                <a:srgbClr val="000000"/>
              </a:solidFill>
            </a:rPr>
            <a:t> T32 * K12</a:t>
          </a:r>
        </a:p>
        <a:p>
          <a:r>
            <a:rPr lang="en-US" sz="1400" b="1" baseline="0" dirty="0">
              <a:solidFill>
                <a:srgbClr val="000000"/>
              </a:solidFill>
            </a:rPr>
            <a:t>2005</a:t>
          </a:r>
          <a:endParaRPr lang="en-US" sz="1400" b="1" dirty="0">
            <a:solidFill>
              <a:srgbClr val="000000"/>
            </a:solidFill>
          </a:endParaRPr>
        </a:p>
      </dgm:t>
    </dgm:pt>
    <dgm:pt modelId="{19660934-8F39-D740-9D2F-BE1B854AEE0D}" type="parTrans" cxnId="{773990A6-FD8A-EB44-A7C6-783CEF451286}">
      <dgm:prSet/>
      <dgm:spPr/>
      <dgm:t>
        <a:bodyPr/>
        <a:lstStyle/>
        <a:p>
          <a:endParaRPr lang="en-US"/>
        </a:p>
      </dgm:t>
    </dgm:pt>
    <dgm:pt modelId="{958D4A1F-796C-754E-BE54-FF5F56791F1C}" type="sibTrans" cxnId="{773990A6-FD8A-EB44-A7C6-783CEF451286}">
      <dgm:prSet/>
      <dgm:spPr/>
      <dgm:t>
        <a:bodyPr/>
        <a:lstStyle/>
        <a:p>
          <a:endParaRPr lang="en-US"/>
        </a:p>
      </dgm:t>
    </dgm:pt>
    <dgm:pt modelId="{8512AD64-0834-C44F-A20A-9FE7AF7569B9}">
      <dgm:prSet phldrT="[Text]" custT="1"/>
      <dgm:spPr/>
      <dgm:t>
        <a:bodyPr/>
        <a:lstStyle/>
        <a:p>
          <a:r>
            <a:rPr lang="en-US" sz="1400" b="1" dirty="0">
              <a:solidFill>
                <a:srgbClr val="000000"/>
              </a:solidFill>
            </a:rPr>
            <a:t>CTSA Version 1 NCRR</a:t>
          </a:r>
        </a:p>
        <a:p>
          <a:r>
            <a:rPr lang="en-US" sz="1400" b="1" dirty="0">
              <a:solidFill>
                <a:srgbClr val="000000"/>
              </a:solidFill>
            </a:rPr>
            <a:t>KL2 &amp; TL1 Programs</a:t>
          </a:r>
        </a:p>
        <a:p>
          <a:r>
            <a:rPr lang="en-US" sz="1400" b="1" dirty="0">
              <a:solidFill>
                <a:srgbClr val="000000"/>
              </a:solidFill>
            </a:rPr>
            <a:t>2006</a:t>
          </a:r>
        </a:p>
      </dgm:t>
    </dgm:pt>
    <dgm:pt modelId="{FAE6A2E3-86C0-7948-BFB5-D52404842D3C}" type="parTrans" cxnId="{B7F6B11E-717A-D54B-834E-D529BA6BBE3D}">
      <dgm:prSet/>
      <dgm:spPr/>
      <dgm:t>
        <a:bodyPr/>
        <a:lstStyle/>
        <a:p>
          <a:endParaRPr lang="en-US"/>
        </a:p>
      </dgm:t>
    </dgm:pt>
    <dgm:pt modelId="{2189A55E-FF11-F540-B29C-5EB0BBE863F3}" type="sibTrans" cxnId="{B7F6B11E-717A-D54B-834E-D529BA6BBE3D}">
      <dgm:prSet/>
      <dgm:spPr/>
      <dgm:t>
        <a:bodyPr/>
        <a:lstStyle/>
        <a:p>
          <a:endParaRPr lang="en-US"/>
        </a:p>
      </dgm:t>
    </dgm:pt>
    <dgm:pt modelId="{763CC9DD-7CDC-8445-A2E0-6CD587BD4215}">
      <dgm:prSet phldrT="[Text]" custT="1"/>
      <dgm:spPr/>
      <dgm:t>
        <a:bodyPr/>
        <a:lstStyle/>
        <a:p>
          <a:r>
            <a:rPr lang="en-US" sz="1400" b="1" dirty="0">
              <a:solidFill>
                <a:srgbClr val="000000"/>
              </a:solidFill>
            </a:rPr>
            <a:t>CTSA Version 2</a:t>
          </a:r>
        </a:p>
        <a:p>
          <a:r>
            <a:rPr lang="en-US" sz="1400" b="1" dirty="0">
              <a:solidFill>
                <a:srgbClr val="000000"/>
              </a:solidFill>
            </a:rPr>
            <a:t>NCAT</a:t>
          </a:r>
        </a:p>
        <a:p>
          <a:r>
            <a:rPr lang="en-US" sz="1400" b="1" dirty="0">
              <a:solidFill>
                <a:srgbClr val="000000"/>
              </a:solidFill>
            </a:rPr>
            <a:t>2012</a:t>
          </a:r>
        </a:p>
      </dgm:t>
    </dgm:pt>
    <dgm:pt modelId="{19E4FB2C-19C1-4743-93E8-63D4B78B4C9F}" type="parTrans" cxnId="{BE802492-F93C-F243-B05C-F03A381947E7}">
      <dgm:prSet/>
      <dgm:spPr/>
      <dgm:t>
        <a:bodyPr/>
        <a:lstStyle/>
        <a:p>
          <a:endParaRPr lang="en-US"/>
        </a:p>
      </dgm:t>
    </dgm:pt>
    <dgm:pt modelId="{DD4B2D97-BDE7-354F-8DBF-3977502B03FF}" type="sibTrans" cxnId="{BE802492-F93C-F243-B05C-F03A381947E7}">
      <dgm:prSet/>
      <dgm:spPr/>
      <dgm:t>
        <a:bodyPr/>
        <a:lstStyle/>
        <a:p>
          <a:endParaRPr lang="en-US"/>
        </a:p>
      </dgm:t>
    </dgm:pt>
    <dgm:pt modelId="{1925E56C-47D5-834A-B717-FFA8E7CAC933}">
      <dgm:prSet phldrT="[Text]" custT="1"/>
      <dgm:spPr/>
      <dgm:t>
        <a:bodyPr/>
        <a:lstStyle/>
        <a:p>
          <a:r>
            <a:rPr lang="en-US" sz="1400" b="1" dirty="0">
              <a:solidFill>
                <a:srgbClr val="000000"/>
              </a:solidFill>
            </a:rPr>
            <a:t>CTSA Version 3</a:t>
          </a:r>
        </a:p>
        <a:p>
          <a:r>
            <a:rPr lang="en-US" sz="1400" b="1" dirty="0">
              <a:solidFill>
                <a:srgbClr val="000000"/>
              </a:solidFill>
            </a:rPr>
            <a:t>Current RFA</a:t>
          </a:r>
        </a:p>
      </dgm:t>
    </dgm:pt>
    <dgm:pt modelId="{19D43EFF-4DDB-5241-8193-C4B4B0307A37}" type="parTrans" cxnId="{454BBFAB-CC18-6846-94AE-E146A72C9849}">
      <dgm:prSet/>
      <dgm:spPr/>
      <dgm:t>
        <a:bodyPr/>
        <a:lstStyle/>
        <a:p>
          <a:endParaRPr lang="en-US"/>
        </a:p>
      </dgm:t>
    </dgm:pt>
    <dgm:pt modelId="{9399F025-13A7-174E-822A-5B1A86B1F621}" type="sibTrans" cxnId="{454BBFAB-CC18-6846-94AE-E146A72C9849}">
      <dgm:prSet/>
      <dgm:spPr/>
      <dgm:t>
        <a:bodyPr/>
        <a:lstStyle/>
        <a:p>
          <a:endParaRPr lang="en-US"/>
        </a:p>
      </dgm:t>
    </dgm:pt>
    <dgm:pt modelId="{E9A5620A-9846-F24B-BFBA-9CA7B98C585A}">
      <dgm:prSet phldrT="[Text]" phldr="1"/>
      <dgm:spPr/>
      <dgm:t>
        <a:bodyPr/>
        <a:lstStyle/>
        <a:p>
          <a:endParaRPr lang="en-US" dirty="0"/>
        </a:p>
      </dgm:t>
    </dgm:pt>
    <dgm:pt modelId="{EF900603-3835-6E49-BDF3-43C759FFAD69}" type="parTrans" cxnId="{76D670F8-3A6D-4947-9F17-95CA9971DFE7}">
      <dgm:prSet/>
      <dgm:spPr/>
      <dgm:t>
        <a:bodyPr/>
        <a:lstStyle/>
        <a:p>
          <a:endParaRPr lang="en-US"/>
        </a:p>
      </dgm:t>
    </dgm:pt>
    <dgm:pt modelId="{8FBAC79A-B690-3D49-93FB-A0C95880E8DD}" type="sibTrans" cxnId="{76D670F8-3A6D-4947-9F17-95CA9971DFE7}">
      <dgm:prSet/>
      <dgm:spPr/>
      <dgm:t>
        <a:bodyPr/>
        <a:lstStyle/>
        <a:p>
          <a:endParaRPr lang="en-US"/>
        </a:p>
      </dgm:t>
    </dgm:pt>
    <dgm:pt modelId="{E7056C4B-A800-AC4F-A990-1A44CF5BFD4F}" type="pres">
      <dgm:prSet presAssocID="{6FBDF045-0A65-4440-A634-901D8A2BD0F2}" presName="Name0" presStyleCnt="0">
        <dgm:presLayoutVars>
          <dgm:dir/>
          <dgm:resizeHandles/>
        </dgm:presLayoutVars>
      </dgm:prSet>
      <dgm:spPr/>
    </dgm:pt>
    <dgm:pt modelId="{2B87B7A5-5B30-7843-A589-F3E355BFEF45}" type="pres">
      <dgm:prSet presAssocID="{D5FE2A1E-0561-DA4A-AE89-51105AB6BB1C}" presName="compNode" presStyleCnt="0"/>
      <dgm:spPr/>
    </dgm:pt>
    <dgm:pt modelId="{6B90819F-8F58-3549-A9FD-798493634F00}" type="pres">
      <dgm:prSet presAssocID="{D5FE2A1E-0561-DA4A-AE89-51105AB6BB1C}" presName="dummyConnPt" presStyleCnt="0"/>
      <dgm:spPr/>
    </dgm:pt>
    <dgm:pt modelId="{127DA632-1B43-2C40-BFDE-36DBE17A3265}" type="pres">
      <dgm:prSet presAssocID="{D5FE2A1E-0561-DA4A-AE89-51105AB6BB1C}" presName="node" presStyleLbl="node1" presStyleIdx="0" presStyleCnt="9">
        <dgm:presLayoutVars>
          <dgm:bulletEnabled val="1"/>
        </dgm:presLayoutVars>
      </dgm:prSet>
      <dgm:spPr/>
    </dgm:pt>
    <dgm:pt modelId="{1DA4FD35-494C-5B40-B01D-D08CA0D68E3B}" type="pres">
      <dgm:prSet presAssocID="{30315D77-BC9C-C143-8514-B8C9DF77F9A6}" presName="sibTrans" presStyleLbl="bgSibTrans2D1" presStyleIdx="0" presStyleCnt="8"/>
      <dgm:spPr/>
    </dgm:pt>
    <dgm:pt modelId="{B98E1DA4-94FA-AE46-B174-FC9808FEA19D}" type="pres">
      <dgm:prSet presAssocID="{F04F9076-8A37-B84F-B62E-D37DC50D817A}" presName="compNode" presStyleCnt="0"/>
      <dgm:spPr/>
    </dgm:pt>
    <dgm:pt modelId="{FDC1D10D-8C7D-9140-83FA-A2B8C7141BCB}" type="pres">
      <dgm:prSet presAssocID="{F04F9076-8A37-B84F-B62E-D37DC50D817A}" presName="dummyConnPt" presStyleCnt="0"/>
      <dgm:spPr/>
    </dgm:pt>
    <dgm:pt modelId="{2C2EDA45-7117-BE48-A957-B087AD13B9AB}" type="pres">
      <dgm:prSet presAssocID="{F04F9076-8A37-B84F-B62E-D37DC50D817A}" presName="node" presStyleLbl="node1" presStyleIdx="1" presStyleCnt="9">
        <dgm:presLayoutVars>
          <dgm:bulletEnabled val="1"/>
        </dgm:presLayoutVars>
      </dgm:prSet>
      <dgm:spPr/>
    </dgm:pt>
    <dgm:pt modelId="{4A0FF23A-C77D-5A48-8A75-E3153D3BFAE9}" type="pres">
      <dgm:prSet presAssocID="{87EBA145-A98D-1B47-8DAA-A8C32BF93B21}" presName="sibTrans" presStyleLbl="bgSibTrans2D1" presStyleIdx="1" presStyleCnt="8"/>
      <dgm:spPr/>
    </dgm:pt>
    <dgm:pt modelId="{AA1D37C5-4D8F-694D-B78F-A1D40D5EDE06}" type="pres">
      <dgm:prSet presAssocID="{1A52B7D0-6000-5840-BECC-B875424096CD}" presName="compNode" presStyleCnt="0"/>
      <dgm:spPr/>
    </dgm:pt>
    <dgm:pt modelId="{1AEEFCFE-03FF-D44D-99D2-D5F44576281F}" type="pres">
      <dgm:prSet presAssocID="{1A52B7D0-6000-5840-BECC-B875424096CD}" presName="dummyConnPt" presStyleCnt="0"/>
      <dgm:spPr/>
    </dgm:pt>
    <dgm:pt modelId="{76DF354B-4FB2-FC4E-A153-27E0F2AC1D27}" type="pres">
      <dgm:prSet presAssocID="{1A52B7D0-6000-5840-BECC-B875424096CD}" presName="node" presStyleLbl="node1" presStyleIdx="2" presStyleCnt="9">
        <dgm:presLayoutVars>
          <dgm:bulletEnabled val="1"/>
        </dgm:presLayoutVars>
      </dgm:prSet>
      <dgm:spPr/>
    </dgm:pt>
    <dgm:pt modelId="{CEDA0A58-9B04-BC4C-8BB2-2E7A2038BEAD}" type="pres">
      <dgm:prSet presAssocID="{97E70FF9-EEA3-9643-833D-F7EFCEA23E8B}" presName="sibTrans" presStyleLbl="bgSibTrans2D1" presStyleIdx="2" presStyleCnt="8"/>
      <dgm:spPr/>
    </dgm:pt>
    <dgm:pt modelId="{F6BD54C4-765E-354D-9BFF-606FFE5AC20A}" type="pres">
      <dgm:prSet presAssocID="{18BBCC25-0935-674E-B02E-B997A7337977}" presName="compNode" presStyleCnt="0"/>
      <dgm:spPr/>
    </dgm:pt>
    <dgm:pt modelId="{84993098-CB8F-514E-846D-8660AB5DFE2D}" type="pres">
      <dgm:prSet presAssocID="{18BBCC25-0935-674E-B02E-B997A7337977}" presName="dummyConnPt" presStyleCnt="0"/>
      <dgm:spPr/>
    </dgm:pt>
    <dgm:pt modelId="{D9A9A11D-9C28-FF41-A466-4CAA18F9F4FA}" type="pres">
      <dgm:prSet presAssocID="{18BBCC25-0935-674E-B02E-B997A7337977}" presName="node" presStyleLbl="node1" presStyleIdx="3" presStyleCnt="9">
        <dgm:presLayoutVars>
          <dgm:bulletEnabled val="1"/>
        </dgm:presLayoutVars>
      </dgm:prSet>
      <dgm:spPr/>
    </dgm:pt>
    <dgm:pt modelId="{646B4DDE-0FE6-5740-A814-68C5649DE6E7}" type="pres">
      <dgm:prSet presAssocID="{2DB5F522-42C9-8C4D-B040-CD5C11E354F4}" presName="sibTrans" presStyleLbl="bgSibTrans2D1" presStyleIdx="3" presStyleCnt="8"/>
      <dgm:spPr/>
    </dgm:pt>
    <dgm:pt modelId="{4975863E-E6E4-CE4A-A074-66E59ABBDCDB}" type="pres">
      <dgm:prSet presAssocID="{E6996F79-D7CF-D54A-ADE0-BB05E135E4AF}" presName="compNode" presStyleCnt="0"/>
      <dgm:spPr/>
    </dgm:pt>
    <dgm:pt modelId="{41AA163E-E04A-C947-9A4C-FFCF073A0FCF}" type="pres">
      <dgm:prSet presAssocID="{E6996F79-D7CF-D54A-ADE0-BB05E135E4AF}" presName="dummyConnPt" presStyleCnt="0"/>
      <dgm:spPr/>
    </dgm:pt>
    <dgm:pt modelId="{64EBAACF-FE17-6345-BB12-3446D79CE65B}" type="pres">
      <dgm:prSet presAssocID="{E6996F79-D7CF-D54A-ADE0-BB05E135E4AF}" presName="node" presStyleLbl="node1" presStyleIdx="4" presStyleCnt="9" custLinFactNeighborX="0">
        <dgm:presLayoutVars>
          <dgm:bulletEnabled val="1"/>
        </dgm:presLayoutVars>
      </dgm:prSet>
      <dgm:spPr/>
    </dgm:pt>
    <dgm:pt modelId="{E2EB27B0-A134-854F-8B0A-8A8897738C78}" type="pres">
      <dgm:prSet presAssocID="{958D4A1F-796C-754E-BE54-FF5F56791F1C}" presName="sibTrans" presStyleLbl="bgSibTrans2D1" presStyleIdx="4" presStyleCnt="8"/>
      <dgm:spPr/>
    </dgm:pt>
    <dgm:pt modelId="{517A1CD5-3F0F-124A-BB8C-2DE8E577F271}" type="pres">
      <dgm:prSet presAssocID="{8512AD64-0834-C44F-A20A-9FE7AF7569B9}" presName="compNode" presStyleCnt="0"/>
      <dgm:spPr/>
    </dgm:pt>
    <dgm:pt modelId="{16435663-555D-CD4A-BF19-2CFFCF300A0D}" type="pres">
      <dgm:prSet presAssocID="{8512AD64-0834-C44F-A20A-9FE7AF7569B9}" presName="dummyConnPt" presStyleCnt="0"/>
      <dgm:spPr/>
    </dgm:pt>
    <dgm:pt modelId="{69D91864-1F52-894D-BACE-65315471EFC4}" type="pres">
      <dgm:prSet presAssocID="{8512AD64-0834-C44F-A20A-9FE7AF7569B9}" presName="node" presStyleLbl="node1" presStyleIdx="5" presStyleCnt="9">
        <dgm:presLayoutVars>
          <dgm:bulletEnabled val="1"/>
        </dgm:presLayoutVars>
      </dgm:prSet>
      <dgm:spPr/>
    </dgm:pt>
    <dgm:pt modelId="{32E7C7D9-E978-D54D-8600-BEB1089027DB}" type="pres">
      <dgm:prSet presAssocID="{2189A55E-FF11-F540-B29C-5EB0BBE863F3}" presName="sibTrans" presStyleLbl="bgSibTrans2D1" presStyleIdx="5" presStyleCnt="8"/>
      <dgm:spPr/>
    </dgm:pt>
    <dgm:pt modelId="{840A6EC0-E55D-3147-8482-7E2E5347B762}" type="pres">
      <dgm:prSet presAssocID="{763CC9DD-7CDC-8445-A2E0-6CD587BD4215}" presName="compNode" presStyleCnt="0"/>
      <dgm:spPr/>
    </dgm:pt>
    <dgm:pt modelId="{C3645F58-1B36-994C-A63F-F3E232F493D7}" type="pres">
      <dgm:prSet presAssocID="{763CC9DD-7CDC-8445-A2E0-6CD587BD4215}" presName="dummyConnPt" presStyleCnt="0"/>
      <dgm:spPr/>
    </dgm:pt>
    <dgm:pt modelId="{6DAC30DE-65AB-6748-AEC8-4BE49193B2D3}" type="pres">
      <dgm:prSet presAssocID="{763CC9DD-7CDC-8445-A2E0-6CD587BD4215}" presName="node" presStyleLbl="node1" presStyleIdx="6" presStyleCnt="9">
        <dgm:presLayoutVars>
          <dgm:bulletEnabled val="1"/>
        </dgm:presLayoutVars>
      </dgm:prSet>
      <dgm:spPr/>
    </dgm:pt>
    <dgm:pt modelId="{6F5932F7-C538-E642-A4AB-D459CFE207D8}" type="pres">
      <dgm:prSet presAssocID="{DD4B2D97-BDE7-354F-8DBF-3977502B03FF}" presName="sibTrans" presStyleLbl="bgSibTrans2D1" presStyleIdx="6" presStyleCnt="8"/>
      <dgm:spPr/>
    </dgm:pt>
    <dgm:pt modelId="{B46BFA00-6576-E14D-84AC-2A1266107F8F}" type="pres">
      <dgm:prSet presAssocID="{1925E56C-47D5-834A-B717-FFA8E7CAC933}" presName="compNode" presStyleCnt="0"/>
      <dgm:spPr/>
    </dgm:pt>
    <dgm:pt modelId="{AD9B616C-EAF3-A24E-BBC8-1A3B287D5033}" type="pres">
      <dgm:prSet presAssocID="{1925E56C-47D5-834A-B717-FFA8E7CAC933}" presName="dummyConnPt" presStyleCnt="0"/>
      <dgm:spPr/>
    </dgm:pt>
    <dgm:pt modelId="{E57C592F-4693-F643-B6E8-9FEC072120AA}" type="pres">
      <dgm:prSet presAssocID="{1925E56C-47D5-834A-B717-FFA8E7CAC933}" presName="node" presStyleLbl="node1" presStyleIdx="7" presStyleCnt="9">
        <dgm:presLayoutVars>
          <dgm:bulletEnabled val="1"/>
        </dgm:presLayoutVars>
      </dgm:prSet>
      <dgm:spPr/>
    </dgm:pt>
    <dgm:pt modelId="{29204B78-FC12-454C-BFFE-39A60B73F8D5}" type="pres">
      <dgm:prSet presAssocID="{9399F025-13A7-174E-822A-5B1A86B1F621}" presName="sibTrans" presStyleLbl="bgSibTrans2D1" presStyleIdx="7" presStyleCnt="8"/>
      <dgm:spPr/>
    </dgm:pt>
    <dgm:pt modelId="{D3DF3B5B-3F1B-5645-AE7E-DCC61AB1294D}" type="pres">
      <dgm:prSet presAssocID="{E9A5620A-9846-F24B-BFBA-9CA7B98C585A}" presName="compNode" presStyleCnt="0"/>
      <dgm:spPr/>
    </dgm:pt>
    <dgm:pt modelId="{A2B75D31-160A-164C-93C5-89FA6A401355}" type="pres">
      <dgm:prSet presAssocID="{E9A5620A-9846-F24B-BFBA-9CA7B98C585A}" presName="dummyConnPt" presStyleCnt="0"/>
      <dgm:spPr/>
    </dgm:pt>
    <dgm:pt modelId="{0BB62EF8-9810-1742-B280-C8F8E57B1E4F}" type="pres">
      <dgm:prSet presAssocID="{E9A5620A-9846-F24B-BFBA-9CA7B98C585A}" presName="node" presStyleLbl="node1" presStyleIdx="8" presStyleCnt="9">
        <dgm:presLayoutVars>
          <dgm:bulletEnabled val="1"/>
        </dgm:presLayoutVars>
      </dgm:prSet>
      <dgm:spPr/>
    </dgm:pt>
  </dgm:ptLst>
  <dgm:cxnLst>
    <dgm:cxn modelId="{58F6370F-95FB-8E47-B648-231AF15020DC}" type="presOf" srcId="{30315D77-BC9C-C143-8514-B8C9DF77F9A6}" destId="{1DA4FD35-494C-5B40-B01D-D08CA0D68E3B}" srcOrd="0" destOrd="0" presId="urn:microsoft.com/office/officeart/2005/8/layout/bProcess4"/>
    <dgm:cxn modelId="{B7F6B11E-717A-D54B-834E-D529BA6BBE3D}" srcId="{6FBDF045-0A65-4440-A634-901D8A2BD0F2}" destId="{8512AD64-0834-C44F-A20A-9FE7AF7569B9}" srcOrd="5" destOrd="0" parTransId="{FAE6A2E3-86C0-7948-BFB5-D52404842D3C}" sibTransId="{2189A55E-FF11-F540-B29C-5EB0BBE863F3}"/>
    <dgm:cxn modelId="{DE771C1F-854F-4347-97EC-C77D45220700}" srcId="{6FBDF045-0A65-4440-A634-901D8A2BD0F2}" destId="{1A52B7D0-6000-5840-BECC-B875424096CD}" srcOrd="2" destOrd="0" parTransId="{E476EFB6-793B-E04B-AADF-F0824E6A476F}" sibTransId="{97E70FF9-EEA3-9643-833D-F7EFCEA23E8B}"/>
    <dgm:cxn modelId="{BC947930-EDFB-4D4C-810C-43DF2275FBC6}" type="presOf" srcId="{1A52B7D0-6000-5840-BECC-B875424096CD}" destId="{76DF354B-4FB2-FC4E-A153-27E0F2AC1D27}" srcOrd="0" destOrd="0" presId="urn:microsoft.com/office/officeart/2005/8/layout/bProcess4"/>
    <dgm:cxn modelId="{5D0A4451-4FC4-B14C-BF64-8370A018B63D}" type="presOf" srcId="{1925E56C-47D5-834A-B717-FFA8E7CAC933}" destId="{E57C592F-4693-F643-B6E8-9FEC072120AA}" srcOrd="0" destOrd="0" presId="urn:microsoft.com/office/officeart/2005/8/layout/bProcess4"/>
    <dgm:cxn modelId="{B22ED367-F96B-0142-988C-ABFA9A89EE19}" srcId="{6FBDF045-0A65-4440-A634-901D8A2BD0F2}" destId="{F04F9076-8A37-B84F-B62E-D37DC50D817A}" srcOrd="1" destOrd="0" parTransId="{3D43E918-BFDA-0141-BB5A-8237B6871111}" sibTransId="{87EBA145-A98D-1B47-8DAA-A8C32BF93B21}"/>
    <dgm:cxn modelId="{3554596A-5A9C-8847-B84B-6FC063C116A9}" type="presOf" srcId="{DD4B2D97-BDE7-354F-8DBF-3977502B03FF}" destId="{6F5932F7-C538-E642-A4AB-D459CFE207D8}" srcOrd="0" destOrd="0" presId="urn:microsoft.com/office/officeart/2005/8/layout/bProcess4"/>
    <dgm:cxn modelId="{F407086F-4601-854F-9104-5DFEE55C9D3C}" type="presOf" srcId="{8512AD64-0834-C44F-A20A-9FE7AF7569B9}" destId="{69D91864-1F52-894D-BACE-65315471EFC4}" srcOrd="0" destOrd="0" presId="urn:microsoft.com/office/officeart/2005/8/layout/bProcess4"/>
    <dgm:cxn modelId="{BE802492-F93C-F243-B05C-F03A381947E7}" srcId="{6FBDF045-0A65-4440-A634-901D8A2BD0F2}" destId="{763CC9DD-7CDC-8445-A2E0-6CD587BD4215}" srcOrd="6" destOrd="0" parTransId="{19E4FB2C-19C1-4743-93E8-63D4B78B4C9F}" sibTransId="{DD4B2D97-BDE7-354F-8DBF-3977502B03FF}"/>
    <dgm:cxn modelId="{A461A895-E55B-3A43-8273-14853E9A45CE}" type="presOf" srcId="{E9A5620A-9846-F24B-BFBA-9CA7B98C585A}" destId="{0BB62EF8-9810-1742-B280-C8F8E57B1E4F}" srcOrd="0" destOrd="0" presId="urn:microsoft.com/office/officeart/2005/8/layout/bProcess4"/>
    <dgm:cxn modelId="{6B936E98-B36C-F140-8957-A4998C7C46B2}" type="presOf" srcId="{F04F9076-8A37-B84F-B62E-D37DC50D817A}" destId="{2C2EDA45-7117-BE48-A957-B087AD13B9AB}" srcOrd="0" destOrd="0" presId="urn:microsoft.com/office/officeart/2005/8/layout/bProcess4"/>
    <dgm:cxn modelId="{E552F59E-803D-B347-99A7-499B5EE8C3C4}" type="presOf" srcId="{9399F025-13A7-174E-822A-5B1A86B1F621}" destId="{29204B78-FC12-454C-BFFE-39A60B73F8D5}" srcOrd="0" destOrd="0" presId="urn:microsoft.com/office/officeart/2005/8/layout/bProcess4"/>
    <dgm:cxn modelId="{9BB8C4A2-0FB0-8743-9B5F-76F8A83F2E3D}" type="presOf" srcId="{2DB5F522-42C9-8C4D-B040-CD5C11E354F4}" destId="{646B4DDE-0FE6-5740-A814-68C5649DE6E7}" srcOrd="0" destOrd="0" presId="urn:microsoft.com/office/officeart/2005/8/layout/bProcess4"/>
    <dgm:cxn modelId="{773990A6-FD8A-EB44-A7C6-783CEF451286}" srcId="{6FBDF045-0A65-4440-A634-901D8A2BD0F2}" destId="{E6996F79-D7CF-D54A-ADE0-BB05E135E4AF}" srcOrd="4" destOrd="0" parTransId="{19660934-8F39-D740-9D2F-BE1B854AEE0D}" sibTransId="{958D4A1F-796C-754E-BE54-FF5F56791F1C}"/>
    <dgm:cxn modelId="{454BBFAB-CC18-6846-94AE-E146A72C9849}" srcId="{6FBDF045-0A65-4440-A634-901D8A2BD0F2}" destId="{1925E56C-47D5-834A-B717-FFA8E7CAC933}" srcOrd="7" destOrd="0" parTransId="{19D43EFF-4DDB-5241-8193-C4B4B0307A37}" sibTransId="{9399F025-13A7-174E-822A-5B1A86B1F621}"/>
    <dgm:cxn modelId="{CF90C3B7-73FF-084C-9FF2-A9A4A35E69CD}" srcId="{6FBDF045-0A65-4440-A634-901D8A2BD0F2}" destId="{18BBCC25-0935-674E-B02E-B997A7337977}" srcOrd="3" destOrd="0" parTransId="{B10DDE72-C465-7C44-8542-B8BE39758BF4}" sibTransId="{2DB5F522-42C9-8C4D-B040-CD5C11E354F4}"/>
    <dgm:cxn modelId="{58325FB8-C063-4E4D-A83C-FDF44B5DEA06}" type="presOf" srcId="{958D4A1F-796C-754E-BE54-FF5F56791F1C}" destId="{E2EB27B0-A134-854F-8B0A-8A8897738C78}" srcOrd="0" destOrd="0" presId="urn:microsoft.com/office/officeart/2005/8/layout/bProcess4"/>
    <dgm:cxn modelId="{CCB1B8BE-9944-B049-90AC-5CED41B855D5}" type="presOf" srcId="{6FBDF045-0A65-4440-A634-901D8A2BD0F2}" destId="{E7056C4B-A800-AC4F-A990-1A44CF5BFD4F}" srcOrd="0" destOrd="0" presId="urn:microsoft.com/office/officeart/2005/8/layout/bProcess4"/>
    <dgm:cxn modelId="{D5197AC0-D301-9946-94CD-5E90C1FDE641}" type="presOf" srcId="{763CC9DD-7CDC-8445-A2E0-6CD587BD4215}" destId="{6DAC30DE-65AB-6748-AEC8-4BE49193B2D3}" srcOrd="0" destOrd="0" presId="urn:microsoft.com/office/officeart/2005/8/layout/bProcess4"/>
    <dgm:cxn modelId="{4A9958C6-8D76-1144-BE36-51EE71F77D8B}" type="presOf" srcId="{2189A55E-FF11-F540-B29C-5EB0BBE863F3}" destId="{32E7C7D9-E978-D54D-8600-BEB1089027DB}" srcOrd="0" destOrd="0" presId="urn:microsoft.com/office/officeart/2005/8/layout/bProcess4"/>
    <dgm:cxn modelId="{551730CB-CC6B-984C-8A4E-75F19B646B28}" type="presOf" srcId="{D5FE2A1E-0561-DA4A-AE89-51105AB6BB1C}" destId="{127DA632-1B43-2C40-BFDE-36DBE17A3265}" srcOrd="0" destOrd="0" presId="urn:microsoft.com/office/officeart/2005/8/layout/bProcess4"/>
    <dgm:cxn modelId="{FB8531D1-0433-E240-B331-162A73634A32}" type="presOf" srcId="{97E70FF9-EEA3-9643-833D-F7EFCEA23E8B}" destId="{CEDA0A58-9B04-BC4C-8BB2-2E7A2038BEAD}" srcOrd="0" destOrd="0" presId="urn:microsoft.com/office/officeart/2005/8/layout/bProcess4"/>
    <dgm:cxn modelId="{210B01D7-56BF-E148-A5BC-652BF4EEC2BA}" type="presOf" srcId="{18BBCC25-0935-674E-B02E-B997A7337977}" destId="{D9A9A11D-9C28-FF41-A466-4CAA18F9F4FA}" srcOrd="0" destOrd="0" presId="urn:microsoft.com/office/officeart/2005/8/layout/bProcess4"/>
    <dgm:cxn modelId="{13E50AF3-91CE-534E-A684-F949F52DA6C3}" type="presOf" srcId="{87EBA145-A98D-1B47-8DAA-A8C32BF93B21}" destId="{4A0FF23A-C77D-5A48-8A75-E3153D3BFAE9}" srcOrd="0" destOrd="0" presId="urn:microsoft.com/office/officeart/2005/8/layout/bProcess4"/>
    <dgm:cxn modelId="{76D670F8-3A6D-4947-9F17-95CA9971DFE7}" srcId="{6FBDF045-0A65-4440-A634-901D8A2BD0F2}" destId="{E9A5620A-9846-F24B-BFBA-9CA7B98C585A}" srcOrd="8" destOrd="0" parTransId="{EF900603-3835-6E49-BDF3-43C759FFAD69}" sibTransId="{8FBAC79A-B690-3D49-93FB-A0C95880E8DD}"/>
    <dgm:cxn modelId="{2C5575FC-AAF5-D846-A82B-F7C1DB3B38CF}" type="presOf" srcId="{E6996F79-D7CF-D54A-ADE0-BB05E135E4AF}" destId="{64EBAACF-FE17-6345-BB12-3446D79CE65B}" srcOrd="0" destOrd="0" presId="urn:microsoft.com/office/officeart/2005/8/layout/bProcess4"/>
    <dgm:cxn modelId="{E3D1DEFD-24B7-4241-A278-915F5873747A}" srcId="{6FBDF045-0A65-4440-A634-901D8A2BD0F2}" destId="{D5FE2A1E-0561-DA4A-AE89-51105AB6BB1C}" srcOrd="0" destOrd="0" parTransId="{2BC9FB72-00F9-FD46-83F6-4574A19BF753}" sibTransId="{30315D77-BC9C-C143-8514-B8C9DF77F9A6}"/>
    <dgm:cxn modelId="{C2EE9B1F-36A4-4D4A-9B88-6A7157D23211}" type="presParOf" srcId="{E7056C4B-A800-AC4F-A990-1A44CF5BFD4F}" destId="{2B87B7A5-5B30-7843-A589-F3E355BFEF45}" srcOrd="0" destOrd="0" presId="urn:microsoft.com/office/officeart/2005/8/layout/bProcess4"/>
    <dgm:cxn modelId="{F4425BE5-7EFA-0842-91A2-CE6C924E20F5}" type="presParOf" srcId="{2B87B7A5-5B30-7843-A589-F3E355BFEF45}" destId="{6B90819F-8F58-3549-A9FD-798493634F00}" srcOrd="0" destOrd="0" presId="urn:microsoft.com/office/officeart/2005/8/layout/bProcess4"/>
    <dgm:cxn modelId="{B8643E8B-A82A-8E4F-AD9B-8143B84421A0}" type="presParOf" srcId="{2B87B7A5-5B30-7843-A589-F3E355BFEF45}" destId="{127DA632-1B43-2C40-BFDE-36DBE17A3265}" srcOrd="1" destOrd="0" presId="urn:microsoft.com/office/officeart/2005/8/layout/bProcess4"/>
    <dgm:cxn modelId="{EAA9F8AE-6C25-D942-B64B-5806E7A5EEDD}" type="presParOf" srcId="{E7056C4B-A800-AC4F-A990-1A44CF5BFD4F}" destId="{1DA4FD35-494C-5B40-B01D-D08CA0D68E3B}" srcOrd="1" destOrd="0" presId="urn:microsoft.com/office/officeart/2005/8/layout/bProcess4"/>
    <dgm:cxn modelId="{A76A13C5-2CE2-9C40-8CEF-C631B72F9442}" type="presParOf" srcId="{E7056C4B-A800-AC4F-A990-1A44CF5BFD4F}" destId="{B98E1DA4-94FA-AE46-B174-FC9808FEA19D}" srcOrd="2" destOrd="0" presId="urn:microsoft.com/office/officeart/2005/8/layout/bProcess4"/>
    <dgm:cxn modelId="{E5D85292-21B0-E04A-980F-EAD8095D6DE4}" type="presParOf" srcId="{B98E1DA4-94FA-AE46-B174-FC9808FEA19D}" destId="{FDC1D10D-8C7D-9140-83FA-A2B8C7141BCB}" srcOrd="0" destOrd="0" presId="urn:microsoft.com/office/officeart/2005/8/layout/bProcess4"/>
    <dgm:cxn modelId="{636D6F7E-C300-BD44-BC9B-C84426CA3C41}" type="presParOf" srcId="{B98E1DA4-94FA-AE46-B174-FC9808FEA19D}" destId="{2C2EDA45-7117-BE48-A957-B087AD13B9AB}" srcOrd="1" destOrd="0" presId="urn:microsoft.com/office/officeart/2005/8/layout/bProcess4"/>
    <dgm:cxn modelId="{07791EA4-D8E4-BD49-8844-ABAD2B7D47DB}" type="presParOf" srcId="{E7056C4B-A800-AC4F-A990-1A44CF5BFD4F}" destId="{4A0FF23A-C77D-5A48-8A75-E3153D3BFAE9}" srcOrd="3" destOrd="0" presId="urn:microsoft.com/office/officeart/2005/8/layout/bProcess4"/>
    <dgm:cxn modelId="{949ED142-217E-F849-99FE-9A646FA68FDE}" type="presParOf" srcId="{E7056C4B-A800-AC4F-A990-1A44CF5BFD4F}" destId="{AA1D37C5-4D8F-694D-B78F-A1D40D5EDE06}" srcOrd="4" destOrd="0" presId="urn:microsoft.com/office/officeart/2005/8/layout/bProcess4"/>
    <dgm:cxn modelId="{4E2E2F61-1AC1-F549-9AA5-CDD2B915BE66}" type="presParOf" srcId="{AA1D37C5-4D8F-694D-B78F-A1D40D5EDE06}" destId="{1AEEFCFE-03FF-D44D-99D2-D5F44576281F}" srcOrd="0" destOrd="0" presId="urn:microsoft.com/office/officeart/2005/8/layout/bProcess4"/>
    <dgm:cxn modelId="{20F5A091-A950-F641-938C-8268C6FCD7FD}" type="presParOf" srcId="{AA1D37C5-4D8F-694D-B78F-A1D40D5EDE06}" destId="{76DF354B-4FB2-FC4E-A153-27E0F2AC1D27}" srcOrd="1" destOrd="0" presId="urn:microsoft.com/office/officeart/2005/8/layout/bProcess4"/>
    <dgm:cxn modelId="{DA5F4AB1-5B4F-A442-9264-2E4A69C78D94}" type="presParOf" srcId="{E7056C4B-A800-AC4F-A990-1A44CF5BFD4F}" destId="{CEDA0A58-9B04-BC4C-8BB2-2E7A2038BEAD}" srcOrd="5" destOrd="0" presId="urn:microsoft.com/office/officeart/2005/8/layout/bProcess4"/>
    <dgm:cxn modelId="{530CFB48-BE93-7445-9FE4-B5773D772CE3}" type="presParOf" srcId="{E7056C4B-A800-AC4F-A990-1A44CF5BFD4F}" destId="{F6BD54C4-765E-354D-9BFF-606FFE5AC20A}" srcOrd="6" destOrd="0" presId="urn:microsoft.com/office/officeart/2005/8/layout/bProcess4"/>
    <dgm:cxn modelId="{86BBDE5C-0B17-6943-83A5-026A8583DB3F}" type="presParOf" srcId="{F6BD54C4-765E-354D-9BFF-606FFE5AC20A}" destId="{84993098-CB8F-514E-846D-8660AB5DFE2D}" srcOrd="0" destOrd="0" presId="urn:microsoft.com/office/officeart/2005/8/layout/bProcess4"/>
    <dgm:cxn modelId="{D8D1DA81-6C15-A64C-8BB5-E100FDDD8782}" type="presParOf" srcId="{F6BD54C4-765E-354D-9BFF-606FFE5AC20A}" destId="{D9A9A11D-9C28-FF41-A466-4CAA18F9F4FA}" srcOrd="1" destOrd="0" presId="urn:microsoft.com/office/officeart/2005/8/layout/bProcess4"/>
    <dgm:cxn modelId="{DE866FBC-F1C7-3C44-9802-2220FD3EF9CA}" type="presParOf" srcId="{E7056C4B-A800-AC4F-A990-1A44CF5BFD4F}" destId="{646B4DDE-0FE6-5740-A814-68C5649DE6E7}" srcOrd="7" destOrd="0" presId="urn:microsoft.com/office/officeart/2005/8/layout/bProcess4"/>
    <dgm:cxn modelId="{FA207AA3-8ABB-9749-A0E9-D822BF1D6B1A}" type="presParOf" srcId="{E7056C4B-A800-AC4F-A990-1A44CF5BFD4F}" destId="{4975863E-E6E4-CE4A-A074-66E59ABBDCDB}" srcOrd="8" destOrd="0" presId="urn:microsoft.com/office/officeart/2005/8/layout/bProcess4"/>
    <dgm:cxn modelId="{78201BA8-6C4B-4740-9DC5-802E28324EE8}" type="presParOf" srcId="{4975863E-E6E4-CE4A-A074-66E59ABBDCDB}" destId="{41AA163E-E04A-C947-9A4C-FFCF073A0FCF}" srcOrd="0" destOrd="0" presId="urn:microsoft.com/office/officeart/2005/8/layout/bProcess4"/>
    <dgm:cxn modelId="{C4DD90F7-2412-B740-A293-537B9DDF2310}" type="presParOf" srcId="{4975863E-E6E4-CE4A-A074-66E59ABBDCDB}" destId="{64EBAACF-FE17-6345-BB12-3446D79CE65B}" srcOrd="1" destOrd="0" presId="urn:microsoft.com/office/officeart/2005/8/layout/bProcess4"/>
    <dgm:cxn modelId="{0B8EE8ED-B3A5-9A45-875F-5900B9301D09}" type="presParOf" srcId="{E7056C4B-A800-AC4F-A990-1A44CF5BFD4F}" destId="{E2EB27B0-A134-854F-8B0A-8A8897738C78}" srcOrd="9" destOrd="0" presId="urn:microsoft.com/office/officeart/2005/8/layout/bProcess4"/>
    <dgm:cxn modelId="{D8F724B4-CD76-F046-BA76-91F19F20981E}" type="presParOf" srcId="{E7056C4B-A800-AC4F-A990-1A44CF5BFD4F}" destId="{517A1CD5-3F0F-124A-BB8C-2DE8E577F271}" srcOrd="10" destOrd="0" presId="urn:microsoft.com/office/officeart/2005/8/layout/bProcess4"/>
    <dgm:cxn modelId="{20E698B5-9A07-A845-95B5-7AEFED9FEAE8}" type="presParOf" srcId="{517A1CD5-3F0F-124A-BB8C-2DE8E577F271}" destId="{16435663-555D-CD4A-BF19-2CFFCF300A0D}" srcOrd="0" destOrd="0" presId="urn:microsoft.com/office/officeart/2005/8/layout/bProcess4"/>
    <dgm:cxn modelId="{5CAD9D6F-2A1D-6A45-B58B-B373718C8CFC}" type="presParOf" srcId="{517A1CD5-3F0F-124A-BB8C-2DE8E577F271}" destId="{69D91864-1F52-894D-BACE-65315471EFC4}" srcOrd="1" destOrd="0" presId="urn:microsoft.com/office/officeart/2005/8/layout/bProcess4"/>
    <dgm:cxn modelId="{8B4ECB88-551A-5F4B-983B-5C06B48B3B7E}" type="presParOf" srcId="{E7056C4B-A800-AC4F-A990-1A44CF5BFD4F}" destId="{32E7C7D9-E978-D54D-8600-BEB1089027DB}" srcOrd="11" destOrd="0" presId="urn:microsoft.com/office/officeart/2005/8/layout/bProcess4"/>
    <dgm:cxn modelId="{A9533B00-84AE-7A4A-B2E2-65F7830DDD56}" type="presParOf" srcId="{E7056C4B-A800-AC4F-A990-1A44CF5BFD4F}" destId="{840A6EC0-E55D-3147-8482-7E2E5347B762}" srcOrd="12" destOrd="0" presId="urn:microsoft.com/office/officeart/2005/8/layout/bProcess4"/>
    <dgm:cxn modelId="{B4CCCAFA-53BC-684E-98B0-59590577B347}" type="presParOf" srcId="{840A6EC0-E55D-3147-8482-7E2E5347B762}" destId="{C3645F58-1B36-994C-A63F-F3E232F493D7}" srcOrd="0" destOrd="0" presId="urn:microsoft.com/office/officeart/2005/8/layout/bProcess4"/>
    <dgm:cxn modelId="{11C63505-5B59-E842-8D79-7DFFDA4EADD4}" type="presParOf" srcId="{840A6EC0-E55D-3147-8482-7E2E5347B762}" destId="{6DAC30DE-65AB-6748-AEC8-4BE49193B2D3}" srcOrd="1" destOrd="0" presId="urn:microsoft.com/office/officeart/2005/8/layout/bProcess4"/>
    <dgm:cxn modelId="{1E383727-B748-4D4D-83A4-225D29829388}" type="presParOf" srcId="{E7056C4B-A800-AC4F-A990-1A44CF5BFD4F}" destId="{6F5932F7-C538-E642-A4AB-D459CFE207D8}" srcOrd="13" destOrd="0" presId="urn:microsoft.com/office/officeart/2005/8/layout/bProcess4"/>
    <dgm:cxn modelId="{64A4DDEF-3E34-FA48-A92E-7D06C377C855}" type="presParOf" srcId="{E7056C4B-A800-AC4F-A990-1A44CF5BFD4F}" destId="{B46BFA00-6576-E14D-84AC-2A1266107F8F}" srcOrd="14" destOrd="0" presId="urn:microsoft.com/office/officeart/2005/8/layout/bProcess4"/>
    <dgm:cxn modelId="{57D90F1D-2DB9-A148-B996-9BAE5D3DEDB4}" type="presParOf" srcId="{B46BFA00-6576-E14D-84AC-2A1266107F8F}" destId="{AD9B616C-EAF3-A24E-BBC8-1A3B287D5033}" srcOrd="0" destOrd="0" presId="urn:microsoft.com/office/officeart/2005/8/layout/bProcess4"/>
    <dgm:cxn modelId="{C286A4A8-7035-0149-BAF0-D4345F926A79}" type="presParOf" srcId="{B46BFA00-6576-E14D-84AC-2A1266107F8F}" destId="{E57C592F-4693-F643-B6E8-9FEC072120AA}" srcOrd="1" destOrd="0" presId="urn:microsoft.com/office/officeart/2005/8/layout/bProcess4"/>
    <dgm:cxn modelId="{519BADD6-2E3F-A740-BDE5-7240C51500FC}" type="presParOf" srcId="{E7056C4B-A800-AC4F-A990-1A44CF5BFD4F}" destId="{29204B78-FC12-454C-BFFE-39A60B73F8D5}" srcOrd="15" destOrd="0" presId="urn:microsoft.com/office/officeart/2005/8/layout/bProcess4"/>
    <dgm:cxn modelId="{B6E35120-333C-E943-8505-EBCC19E5A90D}" type="presParOf" srcId="{E7056C4B-A800-AC4F-A990-1A44CF5BFD4F}" destId="{D3DF3B5B-3F1B-5645-AE7E-DCC61AB1294D}" srcOrd="16" destOrd="0" presId="urn:microsoft.com/office/officeart/2005/8/layout/bProcess4"/>
    <dgm:cxn modelId="{9D623DC1-065E-834C-9F21-5AC2EBDCA743}" type="presParOf" srcId="{D3DF3B5B-3F1B-5645-AE7E-DCC61AB1294D}" destId="{A2B75D31-160A-164C-93C5-89FA6A401355}" srcOrd="0" destOrd="0" presId="urn:microsoft.com/office/officeart/2005/8/layout/bProcess4"/>
    <dgm:cxn modelId="{6B293DC6-F5DF-3047-B7D6-DCB5444DF2C1}" type="presParOf" srcId="{D3DF3B5B-3F1B-5645-AE7E-DCC61AB1294D}" destId="{0BB62EF8-9810-1742-B280-C8F8E57B1E4F}"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BDF045-0A65-4440-A634-901D8A2BD0F2}" type="doc">
      <dgm:prSet loTypeId="urn:microsoft.com/office/officeart/2005/8/layout/bProcess4" loCatId="process" qsTypeId="urn:microsoft.com/office/officeart/2005/8/quickstyle/simple4" qsCatId="simple" csTypeId="urn:microsoft.com/office/officeart/2005/8/colors/accent1_2" csCatId="accent1" phldr="1"/>
      <dgm:spPr/>
      <dgm:t>
        <a:bodyPr/>
        <a:lstStyle/>
        <a:p>
          <a:endParaRPr lang="en-US"/>
        </a:p>
      </dgm:t>
    </dgm:pt>
    <dgm:pt modelId="{D5FE2A1E-0561-DA4A-AE89-51105AB6BB1C}">
      <dgm:prSet phldrT="[Text]" custT="1"/>
      <dgm:spPr/>
      <dgm:t>
        <a:bodyPr/>
        <a:lstStyle/>
        <a:p>
          <a:r>
            <a:rPr lang="en-US" sz="1400" b="1" dirty="0">
              <a:solidFill>
                <a:schemeClr val="tx1"/>
              </a:solidFill>
            </a:rPr>
            <a:t>NIH Directors  Panel of Experts: POR</a:t>
          </a:r>
        </a:p>
        <a:p>
          <a:r>
            <a:rPr lang="en-US" sz="1400" b="1" dirty="0">
              <a:solidFill>
                <a:schemeClr val="tx1"/>
              </a:solidFill>
            </a:rPr>
            <a:t>Recommendations </a:t>
          </a:r>
        </a:p>
        <a:p>
          <a:r>
            <a:rPr lang="en-US" sz="1400" b="1" dirty="0">
              <a:solidFill>
                <a:schemeClr val="tx1"/>
              </a:solidFill>
            </a:rPr>
            <a:t>1995</a:t>
          </a:r>
        </a:p>
      </dgm:t>
    </dgm:pt>
    <dgm:pt modelId="{2BC9FB72-00F9-FD46-83F6-4574A19BF753}" type="parTrans" cxnId="{E3D1DEFD-24B7-4241-A278-915F5873747A}">
      <dgm:prSet/>
      <dgm:spPr/>
      <dgm:t>
        <a:bodyPr/>
        <a:lstStyle/>
        <a:p>
          <a:endParaRPr lang="en-US"/>
        </a:p>
      </dgm:t>
    </dgm:pt>
    <dgm:pt modelId="{30315D77-BC9C-C143-8514-B8C9DF77F9A6}" type="sibTrans" cxnId="{E3D1DEFD-24B7-4241-A278-915F5873747A}">
      <dgm:prSet/>
      <dgm:spPr/>
      <dgm:t>
        <a:bodyPr/>
        <a:lstStyle/>
        <a:p>
          <a:endParaRPr lang="en-US"/>
        </a:p>
      </dgm:t>
    </dgm:pt>
    <dgm:pt modelId="{F04F9076-8A37-B84F-B62E-D37DC50D817A}">
      <dgm:prSet phldrT="[Text]" custT="1"/>
      <dgm:spPr/>
      <dgm:t>
        <a:bodyPr/>
        <a:lstStyle/>
        <a:p>
          <a:r>
            <a:rPr lang="en-US" sz="1400" b="1" dirty="0">
              <a:solidFill>
                <a:srgbClr val="000000"/>
              </a:solidFill>
            </a:rPr>
            <a:t>K30, Mentored K23, Health Services KO8, KO7, K24</a:t>
          </a:r>
        </a:p>
      </dgm:t>
    </dgm:pt>
    <dgm:pt modelId="{3D43E918-BFDA-0141-BB5A-8237B6871111}" type="parTrans" cxnId="{B22ED367-F96B-0142-988C-ABFA9A89EE19}">
      <dgm:prSet/>
      <dgm:spPr/>
      <dgm:t>
        <a:bodyPr/>
        <a:lstStyle/>
        <a:p>
          <a:endParaRPr lang="en-US"/>
        </a:p>
      </dgm:t>
    </dgm:pt>
    <dgm:pt modelId="{87EBA145-A98D-1B47-8DAA-A8C32BF93B21}" type="sibTrans" cxnId="{B22ED367-F96B-0142-988C-ABFA9A89EE19}">
      <dgm:prSet/>
      <dgm:spPr/>
      <dgm:t>
        <a:bodyPr/>
        <a:lstStyle/>
        <a:p>
          <a:endParaRPr lang="en-US"/>
        </a:p>
      </dgm:t>
    </dgm:pt>
    <dgm:pt modelId="{1A52B7D0-6000-5840-BECC-B875424096CD}">
      <dgm:prSet phldrT="[Text]" custT="1"/>
      <dgm:spPr/>
      <dgm:t>
        <a:bodyPr/>
        <a:lstStyle/>
        <a:p>
          <a:r>
            <a:rPr lang="en-US" sz="1400" b="1" dirty="0">
              <a:solidFill>
                <a:srgbClr val="000000"/>
              </a:solidFill>
            </a:rPr>
            <a:t>NCI</a:t>
          </a:r>
          <a:r>
            <a:rPr lang="en-US" sz="1400" b="1" baseline="0" dirty="0">
              <a:solidFill>
                <a:srgbClr val="000000"/>
              </a:solidFill>
            </a:rPr>
            <a:t> LLM PRG</a:t>
          </a:r>
        </a:p>
        <a:p>
          <a:r>
            <a:rPr lang="en-US" sz="1400" b="1" baseline="0" dirty="0">
              <a:solidFill>
                <a:srgbClr val="000000"/>
              </a:solidFill>
            </a:rPr>
            <a:t>2000/2001</a:t>
          </a:r>
        </a:p>
        <a:p>
          <a:r>
            <a:rPr lang="en-US" sz="1400" b="1" baseline="0" dirty="0">
              <a:solidFill>
                <a:srgbClr val="000000"/>
              </a:solidFill>
            </a:rPr>
            <a:t>C-TRAC</a:t>
          </a:r>
        </a:p>
      </dgm:t>
    </dgm:pt>
    <dgm:pt modelId="{E476EFB6-793B-E04B-AADF-F0824E6A476F}" type="parTrans" cxnId="{DE771C1F-854F-4347-97EC-C77D45220700}">
      <dgm:prSet/>
      <dgm:spPr/>
      <dgm:t>
        <a:bodyPr/>
        <a:lstStyle/>
        <a:p>
          <a:endParaRPr lang="en-US"/>
        </a:p>
      </dgm:t>
    </dgm:pt>
    <dgm:pt modelId="{97E70FF9-EEA3-9643-833D-F7EFCEA23E8B}" type="sibTrans" cxnId="{DE771C1F-854F-4347-97EC-C77D45220700}">
      <dgm:prSet/>
      <dgm:spPr/>
      <dgm:t>
        <a:bodyPr/>
        <a:lstStyle/>
        <a:p>
          <a:endParaRPr lang="en-US"/>
        </a:p>
      </dgm:t>
    </dgm:pt>
    <dgm:pt modelId="{18BBCC25-0935-674E-B02E-B997A7337977}">
      <dgm:prSet phldrT="[Text]" custT="1"/>
      <dgm:spPr/>
      <dgm:t>
        <a:bodyPr/>
        <a:lstStyle/>
        <a:p>
          <a:r>
            <a:rPr lang="en-US" sz="1400" b="1" dirty="0">
              <a:solidFill>
                <a:srgbClr val="000000"/>
              </a:solidFill>
            </a:rPr>
            <a:t>NIH </a:t>
          </a:r>
          <a:r>
            <a:rPr lang="en-US" sz="1400" b="1" dirty="0" err="1">
              <a:solidFill>
                <a:srgbClr val="000000"/>
              </a:solidFill>
            </a:rPr>
            <a:t>RoadMap</a:t>
          </a:r>
          <a:endParaRPr lang="en-US" sz="1400" b="1" dirty="0">
            <a:solidFill>
              <a:srgbClr val="000000"/>
            </a:solidFill>
          </a:endParaRPr>
        </a:p>
        <a:p>
          <a:r>
            <a:rPr lang="en-US" sz="1400" b="1" dirty="0">
              <a:solidFill>
                <a:srgbClr val="000000"/>
              </a:solidFill>
            </a:rPr>
            <a:t>2004</a:t>
          </a:r>
        </a:p>
      </dgm:t>
    </dgm:pt>
    <dgm:pt modelId="{B10DDE72-C465-7C44-8542-B8BE39758BF4}" type="parTrans" cxnId="{CF90C3B7-73FF-084C-9FF2-A9A4A35E69CD}">
      <dgm:prSet/>
      <dgm:spPr/>
      <dgm:t>
        <a:bodyPr/>
        <a:lstStyle/>
        <a:p>
          <a:endParaRPr lang="en-US"/>
        </a:p>
      </dgm:t>
    </dgm:pt>
    <dgm:pt modelId="{2DB5F522-42C9-8C4D-B040-CD5C11E354F4}" type="sibTrans" cxnId="{CF90C3B7-73FF-084C-9FF2-A9A4A35E69CD}">
      <dgm:prSet/>
      <dgm:spPr/>
      <dgm:t>
        <a:bodyPr/>
        <a:lstStyle/>
        <a:p>
          <a:endParaRPr lang="en-US"/>
        </a:p>
      </dgm:t>
    </dgm:pt>
    <dgm:pt modelId="{E6996F79-D7CF-D54A-ADE0-BB05E135E4AF}">
      <dgm:prSet phldrT="[Text]" custT="1"/>
      <dgm:spPr/>
      <dgm:t>
        <a:bodyPr/>
        <a:lstStyle/>
        <a:p>
          <a:r>
            <a:rPr lang="en-US" sz="1400" b="1" dirty="0" err="1">
              <a:solidFill>
                <a:srgbClr val="000000"/>
              </a:solidFill>
            </a:rPr>
            <a:t>RoadMap</a:t>
          </a:r>
          <a:r>
            <a:rPr lang="en-US" sz="1400" b="1" baseline="0" dirty="0">
              <a:solidFill>
                <a:srgbClr val="000000"/>
              </a:solidFill>
            </a:rPr>
            <a:t> T32 * K12</a:t>
          </a:r>
        </a:p>
        <a:p>
          <a:r>
            <a:rPr lang="en-US" sz="1400" b="1" baseline="0" dirty="0">
              <a:solidFill>
                <a:srgbClr val="000000"/>
              </a:solidFill>
            </a:rPr>
            <a:t>2005</a:t>
          </a:r>
          <a:endParaRPr lang="en-US" sz="1400" b="1" dirty="0">
            <a:solidFill>
              <a:srgbClr val="000000"/>
            </a:solidFill>
          </a:endParaRPr>
        </a:p>
      </dgm:t>
    </dgm:pt>
    <dgm:pt modelId="{19660934-8F39-D740-9D2F-BE1B854AEE0D}" type="parTrans" cxnId="{773990A6-FD8A-EB44-A7C6-783CEF451286}">
      <dgm:prSet/>
      <dgm:spPr/>
      <dgm:t>
        <a:bodyPr/>
        <a:lstStyle/>
        <a:p>
          <a:endParaRPr lang="en-US"/>
        </a:p>
      </dgm:t>
    </dgm:pt>
    <dgm:pt modelId="{958D4A1F-796C-754E-BE54-FF5F56791F1C}" type="sibTrans" cxnId="{773990A6-FD8A-EB44-A7C6-783CEF451286}">
      <dgm:prSet/>
      <dgm:spPr/>
      <dgm:t>
        <a:bodyPr/>
        <a:lstStyle/>
        <a:p>
          <a:endParaRPr lang="en-US"/>
        </a:p>
      </dgm:t>
    </dgm:pt>
    <dgm:pt modelId="{8512AD64-0834-C44F-A20A-9FE7AF7569B9}">
      <dgm:prSet phldrT="[Text]" custT="1"/>
      <dgm:spPr/>
      <dgm:t>
        <a:bodyPr/>
        <a:lstStyle/>
        <a:p>
          <a:r>
            <a:rPr lang="en-US" sz="1400" b="1" dirty="0">
              <a:solidFill>
                <a:srgbClr val="000000"/>
              </a:solidFill>
            </a:rPr>
            <a:t>CTSA Version 1 NCRR</a:t>
          </a:r>
        </a:p>
        <a:p>
          <a:r>
            <a:rPr lang="en-US" sz="1400" b="1" dirty="0">
              <a:solidFill>
                <a:srgbClr val="000000"/>
              </a:solidFill>
            </a:rPr>
            <a:t>KL2 &amp; TL1 Programs</a:t>
          </a:r>
        </a:p>
        <a:p>
          <a:r>
            <a:rPr lang="en-US" sz="1400" b="1" dirty="0">
              <a:solidFill>
                <a:srgbClr val="000000"/>
              </a:solidFill>
            </a:rPr>
            <a:t>2006</a:t>
          </a:r>
        </a:p>
      </dgm:t>
    </dgm:pt>
    <dgm:pt modelId="{FAE6A2E3-86C0-7948-BFB5-D52404842D3C}" type="parTrans" cxnId="{B7F6B11E-717A-D54B-834E-D529BA6BBE3D}">
      <dgm:prSet/>
      <dgm:spPr/>
      <dgm:t>
        <a:bodyPr/>
        <a:lstStyle/>
        <a:p>
          <a:endParaRPr lang="en-US"/>
        </a:p>
      </dgm:t>
    </dgm:pt>
    <dgm:pt modelId="{2189A55E-FF11-F540-B29C-5EB0BBE863F3}" type="sibTrans" cxnId="{B7F6B11E-717A-D54B-834E-D529BA6BBE3D}">
      <dgm:prSet/>
      <dgm:spPr/>
      <dgm:t>
        <a:bodyPr/>
        <a:lstStyle/>
        <a:p>
          <a:endParaRPr lang="en-US"/>
        </a:p>
      </dgm:t>
    </dgm:pt>
    <dgm:pt modelId="{763CC9DD-7CDC-8445-A2E0-6CD587BD4215}">
      <dgm:prSet phldrT="[Text]" custT="1"/>
      <dgm:spPr/>
      <dgm:t>
        <a:bodyPr/>
        <a:lstStyle/>
        <a:p>
          <a:r>
            <a:rPr lang="en-US" sz="1400" b="1" dirty="0">
              <a:solidFill>
                <a:srgbClr val="000000"/>
              </a:solidFill>
            </a:rPr>
            <a:t>CTSA Version 2</a:t>
          </a:r>
        </a:p>
        <a:p>
          <a:r>
            <a:rPr lang="en-US" sz="1400" b="1" dirty="0">
              <a:solidFill>
                <a:srgbClr val="000000"/>
              </a:solidFill>
            </a:rPr>
            <a:t>NCAT</a:t>
          </a:r>
        </a:p>
        <a:p>
          <a:r>
            <a:rPr lang="en-US" sz="1400" b="1" dirty="0">
              <a:solidFill>
                <a:srgbClr val="000000"/>
              </a:solidFill>
            </a:rPr>
            <a:t>2012</a:t>
          </a:r>
        </a:p>
      </dgm:t>
    </dgm:pt>
    <dgm:pt modelId="{19E4FB2C-19C1-4743-93E8-63D4B78B4C9F}" type="parTrans" cxnId="{BE802492-F93C-F243-B05C-F03A381947E7}">
      <dgm:prSet/>
      <dgm:spPr/>
      <dgm:t>
        <a:bodyPr/>
        <a:lstStyle/>
        <a:p>
          <a:endParaRPr lang="en-US"/>
        </a:p>
      </dgm:t>
    </dgm:pt>
    <dgm:pt modelId="{DD4B2D97-BDE7-354F-8DBF-3977502B03FF}" type="sibTrans" cxnId="{BE802492-F93C-F243-B05C-F03A381947E7}">
      <dgm:prSet/>
      <dgm:spPr/>
      <dgm:t>
        <a:bodyPr/>
        <a:lstStyle/>
        <a:p>
          <a:endParaRPr lang="en-US"/>
        </a:p>
      </dgm:t>
    </dgm:pt>
    <dgm:pt modelId="{1925E56C-47D5-834A-B717-FFA8E7CAC933}">
      <dgm:prSet phldrT="[Text]" custT="1"/>
      <dgm:spPr/>
      <dgm:t>
        <a:bodyPr/>
        <a:lstStyle/>
        <a:p>
          <a:r>
            <a:rPr lang="en-US" sz="1400" b="1" dirty="0">
              <a:solidFill>
                <a:srgbClr val="000000"/>
              </a:solidFill>
            </a:rPr>
            <a:t>CTSA Version 3</a:t>
          </a:r>
        </a:p>
        <a:p>
          <a:r>
            <a:rPr lang="en-US" sz="1400" b="1" dirty="0">
              <a:solidFill>
                <a:srgbClr val="000000"/>
              </a:solidFill>
            </a:rPr>
            <a:t>Current RFA</a:t>
          </a:r>
        </a:p>
      </dgm:t>
    </dgm:pt>
    <dgm:pt modelId="{19D43EFF-4DDB-5241-8193-C4B4B0307A37}" type="parTrans" cxnId="{454BBFAB-CC18-6846-94AE-E146A72C9849}">
      <dgm:prSet/>
      <dgm:spPr/>
      <dgm:t>
        <a:bodyPr/>
        <a:lstStyle/>
        <a:p>
          <a:endParaRPr lang="en-US"/>
        </a:p>
      </dgm:t>
    </dgm:pt>
    <dgm:pt modelId="{9399F025-13A7-174E-822A-5B1A86B1F621}" type="sibTrans" cxnId="{454BBFAB-CC18-6846-94AE-E146A72C9849}">
      <dgm:prSet/>
      <dgm:spPr/>
      <dgm:t>
        <a:bodyPr/>
        <a:lstStyle/>
        <a:p>
          <a:endParaRPr lang="en-US"/>
        </a:p>
      </dgm:t>
    </dgm:pt>
    <dgm:pt modelId="{E9A5620A-9846-F24B-BFBA-9CA7B98C585A}">
      <dgm:prSet phldrT="[Text]" phldr="1"/>
      <dgm:spPr/>
      <dgm:t>
        <a:bodyPr/>
        <a:lstStyle/>
        <a:p>
          <a:endParaRPr lang="en-US" dirty="0"/>
        </a:p>
      </dgm:t>
    </dgm:pt>
    <dgm:pt modelId="{EF900603-3835-6E49-BDF3-43C759FFAD69}" type="parTrans" cxnId="{76D670F8-3A6D-4947-9F17-95CA9971DFE7}">
      <dgm:prSet/>
      <dgm:spPr/>
      <dgm:t>
        <a:bodyPr/>
        <a:lstStyle/>
        <a:p>
          <a:endParaRPr lang="en-US"/>
        </a:p>
      </dgm:t>
    </dgm:pt>
    <dgm:pt modelId="{8FBAC79A-B690-3D49-93FB-A0C95880E8DD}" type="sibTrans" cxnId="{76D670F8-3A6D-4947-9F17-95CA9971DFE7}">
      <dgm:prSet/>
      <dgm:spPr/>
      <dgm:t>
        <a:bodyPr/>
        <a:lstStyle/>
        <a:p>
          <a:endParaRPr lang="en-US"/>
        </a:p>
      </dgm:t>
    </dgm:pt>
    <dgm:pt modelId="{E7056C4B-A800-AC4F-A990-1A44CF5BFD4F}" type="pres">
      <dgm:prSet presAssocID="{6FBDF045-0A65-4440-A634-901D8A2BD0F2}" presName="Name0" presStyleCnt="0">
        <dgm:presLayoutVars>
          <dgm:dir/>
          <dgm:resizeHandles/>
        </dgm:presLayoutVars>
      </dgm:prSet>
      <dgm:spPr/>
    </dgm:pt>
    <dgm:pt modelId="{2B87B7A5-5B30-7843-A589-F3E355BFEF45}" type="pres">
      <dgm:prSet presAssocID="{D5FE2A1E-0561-DA4A-AE89-51105AB6BB1C}" presName="compNode" presStyleCnt="0"/>
      <dgm:spPr/>
    </dgm:pt>
    <dgm:pt modelId="{6B90819F-8F58-3549-A9FD-798493634F00}" type="pres">
      <dgm:prSet presAssocID="{D5FE2A1E-0561-DA4A-AE89-51105AB6BB1C}" presName="dummyConnPt" presStyleCnt="0"/>
      <dgm:spPr/>
    </dgm:pt>
    <dgm:pt modelId="{127DA632-1B43-2C40-BFDE-36DBE17A3265}" type="pres">
      <dgm:prSet presAssocID="{D5FE2A1E-0561-DA4A-AE89-51105AB6BB1C}" presName="node" presStyleLbl="node1" presStyleIdx="0" presStyleCnt="9">
        <dgm:presLayoutVars>
          <dgm:bulletEnabled val="1"/>
        </dgm:presLayoutVars>
      </dgm:prSet>
      <dgm:spPr/>
    </dgm:pt>
    <dgm:pt modelId="{1DA4FD35-494C-5B40-B01D-D08CA0D68E3B}" type="pres">
      <dgm:prSet presAssocID="{30315D77-BC9C-C143-8514-B8C9DF77F9A6}" presName="sibTrans" presStyleLbl="bgSibTrans2D1" presStyleIdx="0" presStyleCnt="8"/>
      <dgm:spPr/>
    </dgm:pt>
    <dgm:pt modelId="{B98E1DA4-94FA-AE46-B174-FC9808FEA19D}" type="pres">
      <dgm:prSet presAssocID="{F04F9076-8A37-B84F-B62E-D37DC50D817A}" presName="compNode" presStyleCnt="0"/>
      <dgm:spPr/>
    </dgm:pt>
    <dgm:pt modelId="{FDC1D10D-8C7D-9140-83FA-A2B8C7141BCB}" type="pres">
      <dgm:prSet presAssocID="{F04F9076-8A37-B84F-B62E-D37DC50D817A}" presName="dummyConnPt" presStyleCnt="0"/>
      <dgm:spPr/>
    </dgm:pt>
    <dgm:pt modelId="{2C2EDA45-7117-BE48-A957-B087AD13B9AB}" type="pres">
      <dgm:prSet presAssocID="{F04F9076-8A37-B84F-B62E-D37DC50D817A}" presName="node" presStyleLbl="node1" presStyleIdx="1" presStyleCnt="9">
        <dgm:presLayoutVars>
          <dgm:bulletEnabled val="1"/>
        </dgm:presLayoutVars>
      </dgm:prSet>
      <dgm:spPr/>
    </dgm:pt>
    <dgm:pt modelId="{4A0FF23A-C77D-5A48-8A75-E3153D3BFAE9}" type="pres">
      <dgm:prSet presAssocID="{87EBA145-A98D-1B47-8DAA-A8C32BF93B21}" presName="sibTrans" presStyleLbl="bgSibTrans2D1" presStyleIdx="1" presStyleCnt="8"/>
      <dgm:spPr/>
    </dgm:pt>
    <dgm:pt modelId="{AA1D37C5-4D8F-694D-B78F-A1D40D5EDE06}" type="pres">
      <dgm:prSet presAssocID="{1A52B7D0-6000-5840-BECC-B875424096CD}" presName="compNode" presStyleCnt="0"/>
      <dgm:spPr/>
    </dgm:pt>
    <dgm:pt modelId="{1AEEFCFE-03FF-D44D-99D2-D5F44576281F}" type="pres">
      <dgm:prSet presAssocID="{1A52B7D0-6000-5840-BECC-B875424096CD}" presName="dummyConnPt" presStyleCnt="0"/>
      <dgm:spPr/>
    </dgm:pt>
    <dgm:pt modelId="{76DF354B-4FB2-FC4E-A153-27E0F2AC1D27}" type="pres">
      <dgm:prSet presAssocID="{1A52B7D0-6000-5840-BECC-B875424096CD}" presName="node" presStyleLbl="node1" presStyleIdx="2" presStyleCnt="9">
        <dgm:presLayoutVars>
          <dgm:bulletEnabled val="1"/>
        </dgm:presLayoutVars>
      </dgm:prSet>
      <dgm:spPr/>
    </dgm:pt>
    <dgm:pt modelId="{CEDA0A58-9B04-BC4C-8BB2-2E7A2038BEAD}" type="pres">
      <dgm:prSet presAssocID="{97E70FF9-EEA3-9643-833D-F7EFCEA23E8B}" presName="sibTrans" presStyleLbl="bgSibTrans2D1" presStyleIdx="2" presStyleCnt="8"/>
      <dgm:spPr/>
    </dgm:pt>
    <dgm:pt modelId="{F6BD54C4-765E-354D-9BFF-606FFE5AC20A}" type="pres">
      <dgm:prSet presAssocID="{18BBCC25-0935-674E-B02E-B997A7337977}" presName="compNode" presStyleCnt="0"/>
      <dgm:spPr/>
    </dgm:pt>
    <dgm:pt modelId="{84993098-CB8F-514E-846D-8660AB5DFE2D}" type="pres">
      <dgm:prSet presAssocID="{18BBCC25-0935-674E-B02E-B997A7337977}" presName="dummyConnPt" presStyleCnt="0"/>
      <dgm:spPr/>
    </dgm:pt>
    <dgm:pt modelId="{D9A9A11D-9C28-FF41-A466-4CAA18F9F4FA}" type="pres">
      <dgm:prSet presAssocID="{18BBCC25-0935-674E-B02E-B997A7337977}" presName="node" presStyleLbl="node1" presStyleIdx="3" presStyleCnt="9">
        <dgm:presLayoutVars>
          <dgm:bulletEnabled val="1"/>
        </dgm:presLayoutVars>
      </dgm:prSet>
      <dgm:spPr/>
    </dgm:pt>
    <dgm:pt modelId="{646B4DDE-0FE6-5740-A814-68C5649DE6E7}" type="pres">
      <dgm:prSet presAssocID="{2DB5F522-42C9-8C4D-B040-CD5C11E354F4}" presName="sibTrans" presStyleLbl="bgSibTrans2D1" presStyleIdx="3" presStyleCnt="8"/>
      <dgm:spPr/>
    </dgm:pt>
    <dgm:pt modelId="{4975863E-E6E4-CE4A-A074-66E59ABBDCDB}" type="pres">
      <dgm:prSet presAssocID="{E6996F79-D7CF-D54A-ADE0-BB05E135E4AF}" presName="compNode" presStyleCnt="0"/>
      <dgm:spPr/>
    </dgm:pt>
    <dgm:pt modelId="{41AA163E-E04A-C947-9A4C-FFCF073A0FCF}" type="pres">
      <dgm:prSet presAssocID="{E6996F79-D7CF-D54A-ADE0-BB05E135E4AF}" presName="dummyConnPt" presStyleCnt="0"/>
      <dgm:spPr/>
    </dgm:pt>
    <dgm:pt modelId="{64EBAACF-FE17-6345-BB12-3446D79CE65B}" type="pres">
      <dgm:prSet presAssocID="{E6996F79-D7CF-D54A-ADE0-BB05E135E4AF}" presName="node" presStyleLbl="node1" presStyleIdx="4" presStyleCnt="9" custLinFactNeighborX="0">
        <dgm:presLayoutVars>
          <dgm:bulletEnabled val="1"/>
        </dgm:presLayoutVars>
      </dgm:prSet>
      <dgm:spPr/>
    </dgm:pt>
    <dgm:pt modelId="{E2EB27B0-A134-854F-8B0A-8A8897738C78}" type="pres">
      <dgm:prSet presAssocID="{958D4A1F-796C-754E-BE54-FF5F56791F1C}" presName="sibTrans" presStyleLbl="bgSibTrans2D1" presStyleIdx="4" presStyleCnt="8"/>
      <dgm:spPr/>
    </dgm:pt>
    <dgm:pt modelId="{517A1CD5-3F0F-124A-BB8C-2DE8E577F271}" type="pres">
      <dgm:prSet presAssocID="{8512AD64-0834-C44F-A20A-9FE7AF7569B9}" presName="compNode" presStyleCnt="0"/>
      <dgm:spPr/>
    </dgm:pt>
    <dgm:pt modelId="{16435663-555D-CD4A-BF19-2CFFCF300A0D}" type="pres">
      <dgm:prSet presAssocID="{8512AD64-0834-C44F-A20A-9FE7AF7569B9}" presName="dummyConnPt" presStyleCnt="0"/>
      <dgm:spPr/>
    </dgm:pt>
    <dgm:pt modelId="{69D91864-1F52-894D-BACE-65315471EFC4}" type="pres">
      <dgm:prSet presAssocID="{8512AD64-0834-C44F-A20A-9FE7AF7569B9}" presName="node" presStyleLbl="node1" presStyleIdx="5" presStyleCnt="9">
        <dgm:presLayoutVars>
          <dgm:bulletEnabled val="1"/>
        </dgm:presLayoutVars>
      </dgm:prSet>
      <dgm:spPr/>
    </dgm:pt>
    <dgm:pt modelId="{32E7C7D9-E978-D54D-8600-BEB1089027DB}" type="pres">
      <dgm:prSet presAssocID="{2189A55E-FF11-F540-B29C-5EB0BBE863F3}" presName="sibTrans" presStyleLbl="bgSibTrans2D1" presStyleIdx="5" presStyleCnt="8"/>
      <dgm:spPr/>
    </dgm:pt>
    <dgm:pt modelId="{840A6EC0-E55D-3147-8482-7E2E5347B762}" type="pres">
      <dgm:prSet presAssocID="{763CC9DD-7CDC-8445-A2E0-6CD587BD4215}" presName="compNode" presStyleCnt="0"/>
      <dgm:spPr/>
    </dgm:pt>
    <dgm:pt modelId="{C3645F58-1B36-994C-A63F-F3E232F493D7}" type="pres">
      <dgm:prSet presAssocID="{763CC9DD-7CDC-8445-A2E0-6CD587BD4215}" presName="dummyConnPt" presStyleCnt="0"/>
      <dgm:spPr/>
    </dgm:pt>
    <dgm:pt modelId="{6DAC30DE-65AB-6748-AEC8-4BE49193B2D3}" type="pres">
      <dgm:prSet presAssocID="{763CC9DD-7CDC-8445-A2E0-6CD587BD4215}" presName="node" presStyleLbl="node1" presStyleIdx="6" presStyleCnt="9">
        <dgm:presLayoutVars>
          <dgm:bulletEnabled val="1"/>
        </dgm:presLayoutVars>
      </dgm:prSet>
      <dgm:spPr/>
    </dgm:pt>
    <dgm:pt modelId="{6F5932F7-C538-E642-A4AB-D459CFE207D8}" type="pres">
      <dgm:prSet presAssocID="{DD4B2D97-BDE7-354F-8DBF-3977502B03FF}" presName="sibTrans" presStyleLbl="bgSibTrans2D1" presStyleIdx="6" presStyleCnt="8"/>
      <dgm:spPr/>
    </dgm:pt>
    <dgm:pt modelId="{B46BFA00-6576-E14D-84AC-2A1266107F8F}" type="pres">
      <dgm:prSet presAssocID="{1925E56C-47D5-834A-B717-FFA8E7CAC933}" presName="compNode" presStyleCnt="0"/>
      <dgm:spPr/>
    </dgm:pt>
    <dgm:pt modelId="{AD9B616C-EAF3-A24E-BBC8-1A3B287D5033}" type="pres">
      <dgm:prSet presAssocID="{1925E56C-47D5-834A-B717-FFA8E7CAC933}" presName="dummyConnPt" presStyleCnt="0"/>
      <dgm:spPr/>
    </dgm:pt>
    <dgm:pt modelId="{E57C592F-4693-F643-B6E8-9FEC072120AA}" type="pres">
      <dgm:prSet presAssocID="{1925E56C-47D5-834A-B717-FFA8E7CAC933}" presName="node" presStyleLbl="node1" presStyleIdx="7" presStyleCnt="9">
        <dgm:presLayoutVars>
          <dgm:bulletEnabled val="1"/>
        </dgm:presLayoutVars>
      </dgm:prSet>
      <dgm:spPr/>
    </dgm:pt>
    <dgm:pt modelId="{29204B78-FC12-454C-BFFE-39A60B73F8D5}" type="pres">
      <dgm:prSet presAssocID="{9399F025-13A7-174E-822A-5B1A86B1F621}" presName="sibTrans" presStyleLbl="bgSibTrans2D1" presStyleIdx="7" presStyleCnt="8"/>
      <dgm:spPr/>
    </dgm:pt>
    <dgm:pt modelId="{D3DF3B5B-3F1B-5645-AE7E-DCC61AB1294D}" type="pres">
      <dgm:prSet presAssocID="{E9A5620A-9846-F24B-BFBA-9CA7B98C585A}" presName="compNode" presStyleCnt="0"/>
      <dgm:spPr/>
    </dgm:pt>
    <dgm:pt modelId="{A2B75D31-160A-164C-93C5-89FA6A401355}" type="pres">
      <dgm:prSet presAssocID="{E9A5620A-9846-F24B-BFBA-9CA7B98C585A}" presName="dummyConnPt" presStyleCnt="0"/>
      <dgm:spPr/>
    </dgm:pt>
    <dgm:pt modelId="{0BB62EF8-9810-1742-B280-C8F8E57B1E4F}" type="pres">
      <dgm:prSet presAssocID="{E9A5620A-9846-F24B-BFBA-9CA7B98C585A}" presName="node" presStyleLbl="node1" presStyleIdx="8" presStyleCnt="9">
        <dgm:presLayoutVars>
          <dgm:bulletEnabled val="1"/>
        </dgm:presLayoutVars>
      </dgm:prSet>
      <dgm:spPr/>
    </dgm:pt>
  </dgm:ptLst>
  <dgm:cxnLst>
    <dgm:cxn modelId="{58E61219-5E8C-B441-9A96-8C3C2B0C04D2}" type="presOf" srcId="{87EBA145-A98D-1B47-8DAA-A8C32BF93B21}" destId="{4A0FF23A-C77D-5A48-8A75-E3153D3BFAE9}" srcOrd="0" destOrd="0" presId="urn:microsoft.com/office/officeart/2005/8/layout/bProcess4"/>
    <dgm:cxn modelId="{BC208A1B-9068-274A-97DD-A03F385C87D3}" type="presOf" srcId="{E9A5620A-9846-F24B-BFBA-9CA7B98C585A}" destId="{0BB62EF8-9810-1742-B280-C8F8E57B1E4F}" srcOrd="0" destOrd="0" presId="urn:microsoft.com/office/officeart/2005/8/layout/bProcess4"/>
    <dgm:cxn modelId="{B7F6B11E-717A-D54B-834E-D529BA6BBE3D}" srcId="{6FBDF045-0A65-4440-A634-901D8A2BD0F2}" destId="{8512AD64-0834-C44F-A20A-9FE7AF7569B9}" srcOrd="5" destOrd="0" parTransId="{FAE6A2E3-86C0-7948-BFB5-D52404842D3C}" sibTransId="{2189A55E-FF11-F540-B29C-5EB0BBE863F3}"/>
    <dgm:cxn modelId="{DE771C1F-854F-4347-97EC-C77D45220700}" srcId="{6FBDF045-0A65-4440-A634-901D8A2BD0F2}" destId="{1A52B7D0-6000-5840-BECC-B875424096CD}" srcOrd="2" destOrd="0" parTransId="{E476EFB6-793B-E04B-AADF-F0824E6A476F}" sibTransId="{97E70FF9-EEA3-9643-833D-F7EFCEA23E8B}"/>
    <dgm:cxn modelId="{B6FB6035-876A-EE44-8940-0DED2B4036C0}" type="presOf" srcId="{97E70FF9-EEA3-9643-833D-F7EFCEA23E8B}" destId="{CEDA0A58-9B04-BC4C-8BB2-2E7A2038BEAD}" srcOrd="0" destOrd="0" presId="urn:microsoft.com/office/officeart/2005/8/layout/bProcess4"/>
    <dgm:cxn modelId="{F69E6047-4980-074F-8D1B-8EF345DEA26B}" type="presOf" srcId="{DD4B2D97-BDE7-354F-8DBF-3977502B03FF}" destId="{6F5932F7-C538-E642-A4AB-D459CFE207D8}" srcOrd="0" destOrd="0" presId="urn:microsoft.com/office/officeart/2005/8/layout/bProcess4"/>
    <dgm:cxn modelId="{3186A248-115A-7041-954B-FF597ED176AF}" type="presOf" srcId="{1925E56C-47D5-834A-B717-FFA8E7CAC933}" destId="{E57C592F-4693-F643-B6E8-9FEC072120AA}" srcOrd="0" destOrd="0" presId="urn:microsoft.com/office/officeart/2005/8/layout/bProcess4"/>
    <dgm:cxn modelId="{B15A4B4F-EEAA-7A4A-89E9-71492F84DE05}" type="presOf" srcId="{6FBDF045-0A65-4440-A634-901D8A2BD0F2}" destId="{E7056C4B-A800-AC4F-A990-1A44CF5BFD4F}" srcOrd="0" destOrd="0" presId="urn:microsoft.com/office/officeart/2005/8/layout/bProcess4"/>
    <dgm:cxn modelId="{4913F959-E90B-7A48-A1AD-089C6C8B9286}" type="presOf" srcId="{2DB5F522-42C9-8C4D-B040-CD5C11E354F4}" destId="{646B4DDE-0FE6-5740-A814-68C5649DE6E7}" srcOrd="0" destOrd="0" presId="urn:microsoft.com/office/officeart/2005/8/layout/bProcess4"/>
    <dgm:cxn modelId="{757E2E66-7F8A-C64A-A99A-A278719798A2}" type="presOf" srcId="{9399F025-13A7-174E-822A-5B1A86B1F621}" destId="{29204B78-FC12-454C-BFFE-39A60B73F8D5}" srcOrd="0" destOrd="0" presId="urn:microsoft.com/office/officeart/2005/8/layout/bProcess4"/>
    <dgm:cxn modelId="{B22ED367-F96B-0142-988C-ABFA9A89EE19}" srcId="{6FBDF045-0A65-4440-A634-901D8A2BD0F2}" destId="{F04F9076-8A37-B84F-B62E-D37DC50D817A}" srcOrd="1" destOrd="0" parTransId="{3D43E918-BFDA-0141-BB5A-8237B6871111}" sibTransId="{87EBA145-A98D-1B47-8DAA-A8C32BF93B21}"/>
    <dgm:cxn modelId="{0624E674-8CB5-7F47-BA47-9A5F3C0DA715}" type="presOf" srcId="{30315D77-BC9C-C143-8514-B8C9DF77F9A6}" destId="{1DA4FD35-494C-5B40-B01D-D08CA0D68E3B}" srcOrd="0" destOrd="0" presId="urn:microsoft.com/office/officeart/2005/8/layout/bProcess4"/>
    <dgm:cxn modelId="{65042D76-B240-ED4D-9CB2-D7A06DC45884}" type="presOf" srcId="{E6996F79-D7CF-D54A-ADE0-BB05E135E4AF}" destId="{64EBAACF-FE17-6345-BB12-3446D79CE65B}" srcOrd="0" destOrd="0" presId="urn:microsoft.com/office/officeart/2005/8/layout/bProcess4"/>
    <dgm:cxn modelId="{5C9A4483-5C7A-C548-8020-81E54206AD4D}" type="presOf" srcId="{958D4A1F-796C-754E-BE54-FF5F56791F1C}" destId="{E2EB27B0-A134-854F-8B0A-8A8897738C78}" srcOrd="0" destOrd="0" presId="urn:microsoft.com/office/officeart/2005/8/layout/bProcess4"/>
    <dgm:cxn modelId="{F61EBD8C-E512-4A49-AF36-F525B18E8318}" type="presOf" srcId="{18BBCC25-0935-674E-B02E-B997A7337977}" destId="{D9A9A11D-9C28-FF41-A466-4CAA18F9F4FA}" srcOrd="0" destOrd="0" presId="urn:microsoft.com/office/officeart/2005/8/layout/bProcess4"/>
    <dgm:cxn modelId="{BE802492-F93C-F243-B05C-F03A381947E7}" srcId="{6FBDF045-0A65-4440-A634-901D8A2BD0F2}" destId="{763CC9DD-7CDC-8445-A2E0-6CD587BD4215}" srcOrd="6" destOrd="0" parTransId="{19E4FB2C-19C1-4743-93E8-63D4B78B4C9F}" sibTransId="{DD4B2D97-BDE7-354F-8DBF-3977502B03FF}"/>
    <dgm:cxn modelId="{0BD75BA4-AA6C-264D-BEDA-3FB0B965A764}" type="presOf" srcId="{2189A55E-FF11-F540-B29C-5EB0BBE863F3}" destId="{32E7C7D9-E978-D54D-8600-BEB1089027DB}" srcOrd="0" destOrd="0" presId="urn:microsoft.com/office/officeart/2005/8/layout/bProcess4"/>
    <dgm:cxn modelId="{773990A6-FD8A-EB44-A7C6-783CEF451286}" srcId="{6FBDF045-0A65-4440-A634-901D8A2BD0F2}" destId="{E6996F79-D7CF-D54A-ADE0-BB05E135E4AF}" srcOrd="4" destOrd="0" parTransId="{19660934-8F39-D740-9D2F-BE1B854AEE0D}" sibTransId="{958D4A1F-796C-754E-BE54-FF5F56791F1C}"/>
    <dgm:cxn modelId="{454BBFAB-CC18-6846-94AE-E146A72C9849}" srcId="{6FBDF045-0A65-4440-A634-901D8A2BD0F2}" destId="{1925E56C-47D5-834A-B717-FFA8E7CAC933}" srcOrd="7" destOrd="0" parTransId="{19D43EFF-4DDB-5241-8193-C4B4B0307A37}" sibTransId="{9399F025-13A7-174E-822A-5B1A86B1F621}"/>
    <dgm:cxn modelId="{57B6FDB0-9F1F-C840-AB4C-677B309D3FD5}" type="presOf" srcId="{D5FE2A1E-0561-DA4A-AE89-51105AB6BB1C}" destId="{127DA632-1B43-2C40-BFDE-36DBE17A3265}" srcOrd="0" destOrd="0" presId="urn:microsoft.com/office/officeart/2005/8/layout/bProcess4"/>
    <dgm:cxn modelId="{CF90C3B7-73FF-084C-9FF2-A9A4A35E69CD}" srcId="{6FBDF045-0A65-4440-A634-901D8A2BD0F2}" destId="{18BBCC25-0935-674E-B02E-B997A7337977}" srcOrd="3" destOrd="0" parTransId="{B10DDE72-C465-7C44-8542-B8BE39758BF4}" sibTransId="{2DB5F522-42C9-8C4D-B040-CD5C11E354F4}"/>
    <dgm:cxn modelId="{DED7CDEB-E82A-5A4E-BB52-9C293D513F69}" type="presOf" srcId="{8512AD64-0834-C44F-A20A-9FE7AF7569B9}" destId="{69D91864-1F52-894D-BACE-65315471EFC4}" srcOrd="0" destOrd="0" presId="urn:microsoft.com/office/officeart/2005/8/layout/bProcess4"/>
    <dgm:cxn modelId="{1AFA1BEE-EB1F-D946-A61A-4C1194574077}" type="presOf" srcId="{1A52B7D0-6000-5840-BECC-B875424096CD}" destId="{76DF354B-4FB2-FC4E-A153-27E0F2AC1D27}" srcOrd="0" destOrd="0" presId="urn:microsoft.com/office/officeart/2005/8/layout/bProcess4"/>
    <dgm:cxn modelId="{6A6391F4-B8BB-A941-A8F0-0AC13F3CC143}" type="presOf" srcId="{F04F9076-8A37-B84F-B62E-D37DC50D817A}" destId="{2C2EDA45-7117-BE48-A957-B087AD13B9AB}" srcOrd="0" destOrd="0" presId="urn:microsoft.com/office/officeart/2005/8/layout/bProcess4"/>
    <dgm:cxn modelId="{76D670F8-3A6D-4947-9F17-95CA9971DFE7}" srcId="{6FBDF045-0A65-4440-A634-901D8A2BD0F2}" destId="{E9A5620A-9846-F24B-BFBA-9CA7B98C585A}" srcOrd="8" destOrd="0" parTransId="{EF900603-3835-6E49-BDF3-43C759FFAD69}" sibTransId="{8FBAC79A-B690-3D49-93FB-A0C95880E8DD}"/>
    <dgm:cxn modelId="{2B9AA0FC-058B-2045-864D-D1E698351C5C}" type="presOf" srcId="{763CC9DD-7CDC-8445-A2E0-6CD587BD4215}" destId="{6DAC30DE-65AB-6748-AEC8-4BE49193B2D3}" srcOrd="0" destOrd="0" presId="urn:microsoft.com/office/officeart/2005/8/layout/bProcess4"/>
    <dgm:cxn modelId="{E3D1DEFD-24B7-4241-A278-915F5873747A}" srcId="{6FBDF045-0A65-4440-A634-901D8A2BD0F2}" destId="{D5FE2A1E-0561-DA4A-AE89-51105AB6BB1C}" srcOrd="0" destOrd="0" parTransId="{2BC9FB72-00F9-FD46-83F6-4574A19BF753}" sibTransId="{30315D77-BC9C-C143-8514-B8C9DF77F9A6}"/>
    <dgm:cxn modelId="{132D3C0A-E96E-FE45-A66F-F3C28DD8D377}" type="presParOf" srcId="{E7056C4B-A800-AC4F-A990-1A44CF5BFD4F}" destId="{2B87B7A5-5B30-7843-A589-F3E355BFEF45}" srcOrd="0" destOrd="0" presId="urn:microsoft.com/office/officeart/2005/8/layout/bProcess4"/>
    <dgm:cxn modelId="{BA328F60-46CE-944B-B02C-DA88E6C8382A}" type="presParOf" srcId="{2B87B7A5-5B30-7843-A589-F3E355BFEF45}" destId="{6B90819F-8F58-3549-A9FD-798493634F00}" srcOrd="0" destOrd="0" presId="urn:microsoft.com/office/officeart/2005/8/layout/bProcess4"/>
    <dgm:cxn modelId="{F15B14A0-14B5-1D43-966C-424F161E117C}" type="presParOf" srcId="{2B87B7A5-5B30-7843-A589-F3E355BFEF45}" destId="{127DA632-1B43-2C40-BFDE-36DBE17A3265}" srcOrd="1" destOrd="0" presId="urn:microsoft.com/office/officeart/2005/8/layout/bProcess4"/>
    <dgm:cxn modelId="{E58736AC-F047-2241-ACA8-E326133205FF}" type="presParOf" srcId="{E7056C4B-A800-AC4F-A990-1A44CF5BFD4F}" destId="{1DA4FD35-494C-5B40-B01D-D08CA0D68E3B}" srcOrd="1" destOrd="0" presId="urn:microsoft.com/office/officeart/2005/8/layout/bProcess4"/>
    <dgm:cxn modelId="{56DC714C-3A4D-FA4B-8841-7454D6A29434}" type="presParOf" srcId="{E7056C4B-A800-AC4F-A990-1A44CF5BFD4F}" destId="{B98E1DA4-94FA-AE46-B174-FC9808FEA19D}" srcOrd="2" destOrd="0" presId="urn:microsoft.com/office/officeart/2005/8/layout/bProcess4"/>
    <dgm:cxn modelId="{C519FA11-FE49-D24A-9BFA-45A2C8DD089F}" type="presParOf" srcId="{B98E1DA4-94FA-AE46-B174-FC9808FEA19D}" destId="{FDC1D10D-8C7D-9140-83FA-A2B8C7141BCB}" srcOrd="0" destOrd="0" presId="urn:microsoft.com/office/officeart/2005/8/layout/bProcess4"/>
    <dgm:cxn modelId="{D1AE629B-44D0-3843-B68E-A4932C0A6670}" type="presParOf" srcId="{B98E1DA4-94FA-AE46-B174-FC9808FEA19D}" destId="{2C2EDA45-7117-BE48-A957-B087AD13B9AB}" srcOrd="1" destOrd="0" presId="urn:microsoft.com/office/officeart/2005/8/layout/bProcess4"/>
    <dgm:cxn modelId="{CA3A5F1D-7A64-504F-91F9-BA2DFD5CB3FD}" type="presParOf" srcId="{E7056C4B-A800-AC4F-A990-1A44CF5BFD4F}" destId="{4A0FF23A-C77D-5A48-8A75-E3153D3BFAE9}" srcOrd="3" destOrd="0" presId="urn:microsoft.com/office/officeart/2005/8/layout/bProcess4"/>
    <dgm:cxn modelId="{2FB213F3-128D-B645-A748-C196AAC65FC2}" type="presParOf" srcId="{E7056C4B-A800-AC4F-A990-1A44CF5BFD4F}" destId="{AA1D37C5-4D8F-694D-B78F-A1D40D5EDE06}" srcOrd="4" destOrd="0" presId="urn:microsoft.com/office/officeart/2005/8/layout/bProcess4"/>
    <dgm:cxn modelId="{7B478518-338A-C64E-BD70-E89DBD9720A7}" type="presParOf" srcId="{AA1D37C5-4D8F-694D-B78F-A1D40D5EDE06}" destId="{1AEEFCFE-03FF-D44D-99D2-D5F44576281F}" srcOrd="0" destOrd="0" presId="urn:microsoft.com/office/officeart/2005/8/layout/bProcess4"/>
    <dgm:cxn modelId="{DB3A4946-D4DC-5649-9E6F-27A137B3D24C}" type="presParOf" srcId="{AA1D37C5-4D8F-694D-B78F-A1D40D5EDE06}" destId="{76DF354B-4FB2-FC4E-A153-27E0F2AC1D27}" srcOrd="1" destOrd="0" presId="urn:microsoft.com/office/officeart/2005/8/layout/bProcess4"/>
    <dgm:cxn modelId="{930E52DF-AF90-354C-98FF-11E0003733EC}" type="presParOf" srcId="{E7056C4B-A800-AC4F-A990-1A44CF5BFD4F}" destId="{CEDA0A58-9B04-BC4C-8BB2-2E7A2038BEAD}" srcOrd="5" destOrd="0" presId="urn:microsoft.com/office/officeart/2005/8/layout/bProcess4"/>
    <dgm:cxn modelId="{73F39E67-A55D-FD4E-A13A-E7CCAACF4A0B}" type="presParOf" srcId="{E7056C4B-A800-AC4F-A990-1A44CF5BFD4F}" destId="{F6BD54C4-765E-354D-9BFF-606FFE5AC20A}" srcOrd="6" destOrd="0" presId="urn:microsoft.com/office/officeart/2005/8/layout/bProcess4"/>
    <dgm:cxn modelId="{7FF8EE55-C6DD-3C41-B239-DDA6FAE77272}" type="presParOf" srcId="{F6BD54C4-765E-354D-9BFF-606FFE5AC20A}" destId="{84993098-CB8F-514E-846D-8660AB5DFE2D}" srcOrd="0" destOrd="0" presId="urn:microsoft.com/office/officeart/2005/8/layout/bProcess4"/>
    <dgm:cxn modelId="{0B50BAE5-97D4-4E4F-9ADE-CCA9BAD21051}" type="presParOf" srcId="{F6BD54C4-765E-354D-9BFF-606FFE5AC20A}" destId="{D9A9A11D-9C28-FF41-A466-4CAA18F9F4FA}" srcOrd="1" destOrd="0" presId="urn:microsoft.com/office/officeart/2005/8/layout/bProcess4"/>
    <dgm:cxn modelId="{FCC6DCD5-2F39-F543-8401-ACE691967475}" type="presParOf" srcId="{E7056C4B-A800-AC4F-A990-1A44CF5BFD4F}" destId="{646B4DDE-0FE6-5740-A814-68C5649DE6E7}" srcOrd="7" destOrd="0" presId="urn:microsoft.com/office/officeart/2005/8/layout/bProcess4"/>
    <dgm:cxn modelId="{10E984A1-308D-8949-B802-2F33BE407873}" type="presParOf" srcId="{E7056C4B-A800-AC4F-A990-1A44CF5BFD4F}" destId="{4975863E-E6E4-CE4A-A074-66E59ABBDCDB}" srcOrd="8" destOrd="0" presId="urn:microsoft.com/office/officeart/2005/8/layout/bProcess4"/>
    <dgm:cxn modelId="{C00009AA-2F33-6043-993C-31747077B792}" type="presParOf" srcId="{4975863E-E6E4-CE4A-A074-66E59ABBDCDB}" destId="{41AA163E-E04A-C947-9A4C-FFCF073A0FCF}" srcOrd="0" destOrd="0" presId="urn:microsoft.com/office/officeart/2005/8/layout/bProcess4"/>
    <dgm:cxn modelId="{1F74E751-6397-844D-9E55-2285A70261E7}" type="presParOf" srcId="{4975863E-E6E4-CE4A-A074-66E59ABBDCDB}" destId="{64EBAACF-FE17-6345-BB12-3446D79CE65B}" srcOrd="1" destOrd="0" presId="urn:microsoft.com/office/officeart/2005/8/layout/bProcess4"/>
    <dgm:cxn modelId="{45F3B16B-6CF8-284E-98B5-51352A031C24}" type="presParOf" srcId="{E7056C4B-A800-AC4F-A990-1A44CF5BFD4F}" destId="{E2EB27B0-A134-854F-8B0A-8A8897738C78}" srcOrd="9" destOrd="0" presId="urn:microsoft.com/office/officeart/2005/8/layout/bProcess4"/>
    <dgm:cxn modelId="{370BB472-1826-FD4A-89A5-E7BC7F98CF32}" type="presParOf" srcId="{E7056C4B-A800-AC4F-A990-1A44CF5BFD4F}" destId="{517A1CD5-3F0F-124A-BB8C-2DE8E577F271}" srcOrd="10" destOrd="0" presId="urn:microsoft.com/office/officeart/2005/8/layout/bProcess4"/>
    <dgm:cxn modelId="{EDBF80DD-4E38-8149-88A0-31FC224CB21A}" type="presParOf" srcId="{517A1CD5-3F0F-124A-BB8C-2DE8E577F271}" destId="{16435663-555D-CD4A-BF19-2CFFCF300A0D}" srcOrd="0" destOrd="0" presId="urn:microsoft.com/office/officeart/2005/8/layout/bProcess4"/>
    <dgm:cxn modelId="{30ECC329-78EE-1445-A147-92EAFC297674}" type="presParOf" srcId="{517A1CD5-3F0F-124A-BB8C-2DE8E577F271}" destId="{69D91864-1F52-894D-BACE-65315471EFC4}" srcOrd="1" destOrd="0" presId="urn:microsoft.com/office/officeart/2005/8/layout/bProcess4"/>
    <dgm:cxn modelId="{2F6E0B3F-0429-4F43-B975-F67A17558FFA}" type="presParOf" srcId="{E7056C4B-A800-AC4F-A990-1A44CF5BFD4F}" destId="{32E7C7D9-E978-D54D-8600-BEB1089027DB}" srcOrd="11" destOrd="0" presId="urn:microsoft.com/office/officeart/2005/8/layout/bProcess4"/>
    <dgm:cxn modelId="{8D6E8A91-99C8-A047-8058-9917EDB9F8D3}" type="presParOf" srcId="{E7056C4B-A800-AC4F-A990-1A44CF5BFD4F}" destId="{840A6EC0-E55D-3147-8482-7E2E5347B762}" srcOrd="12" destOrd="0" presId="urn:microsoft.com/office/officeart/2005/8/layout/bProcess4"/>
    <dgm:cxn modelId="{C732B87A-F70B-284C-AF31-9AB122F0A90B}" type="presParOf" srcId="{840A6EC0-E55D-3147-8482-7E2E5347B762}" destId="{C3645F58-1B36-994C-A63F-F3E232F493D7}" srcOrd="0" destOrd="0" presId="urn:microsoft.com/office/officeart/2005/8/layout/bProcess4"/>
    <dgm:cxn modelId="{CCFA4113-CCFE-774F-978F-81D9BCDA35D1}" type="presParOf" srcId="{840A6EC0-E55D-3147-8482-7E2E5347B762}" destId="{6DAC30DE-65AB-6748-AEC8-4BE49193B2D3}" srcOrd="1" destOrd="0" presId="urn:microsoft.com/office/officeart/2005/8/layout/bProcess4"/>
    <dgm:cxn modelId="{A484440B-B642-BD4F-8D6B-49DB5D022FEA}" type="presParOf" srcId="{E7056C4B-A800-AC4F-A990-1A44CF5BFD4F}" destId="{6F5932F7-C538-E642-A4AB-D459CFE207D8}" srcOrd="13" destOrd="0" presId="urn:microsoft.com/office/officeart/2005/8/layout/bProcess4"/>
    <dgm:cxn modelId="{7DF66A7D-25EE-F947-88E4-3FB6DBE2D2D1}" type="presParOf" srcId="{E7056C4B-A800-AC4F-A990-1A44CF5BFD4F}" destId="{B46BFA00-6576-E14D-84AC-2A1266107F8F}" srcOrd="14" destOrd="0" presId="urn:microsoft.com/office/officeart/2005/8/layout/bProcess4"/>
    <dgm:cxn modelId="{D759E32E-3DA5-B14A-8A48-AFAC08B86005}" type="presParOf" srcId="{B46BFA00-6576-E14D-84AC-2A1266107F8F}" destId="{AD9B616C-EAF3-A24E-BBC8-1A3B287D5033}" srcOrd="0" destOrd="0" presId="urn:microsoft.com/office/officeart/2005/8/layout/bProcess4"/>
    <dgm:cxn modelId="{81075970-3AE5-9744-869C-BEF6A51EB3E2}" type="presParOf" srcId="{B46BFA00-6576-E14D-84AC-2A1266107F8F}" destId="{E57C592F-4693-F643-B6E8-9FEC072120AA}" srcOrd="1" destOrd="0" presId="urn:microsoft.com/office/officeart/2005/8/layout/bProcess4"/>
    <dgm:cxn modelId="{7375FFA7-8D5E-034C-B5DE-26DF18DD16AD}" type="presParOf" srcId="{E7056C4B-A800-AC4F-A990-1A44CF5BFD4F}" destId="{29204B78-FC12-454C-BFFE-39A60B73F8D5}" srcOrd="15" destOrd="0" presId="urn:microsoft.com/office/officeart/2005/8/layout/bProcess4"/>
    <dgm:cxn modelId="{BE04AE11-4676-F749-951B-E98D0E2F0EF4}" type="presParOf" srcId="{E7056C4B-A800-AC4F-A990-1A44CF5BFD4F}" destId="{D3DF3B5B-3F1B-5645-AE7E-DCC61AB1294D}" srcOrd="16" destOrd="0" presId="urn:microsoft.com/office/officeart/2005/8/layout/bProcess4"/>
    <dgm:cxn modelId="{BF8B6C68-D380-A44D-9202-CDBC30CD53BE}" type="presParOf" srcId="{D3DF3B5B-3F1B-5645-AE7E-DCC61AB1294D}" destId="{A2B75D31-160A-164C-93C5-89FA6A401355}" srcOrd="0" destOrd="0" presId="urn:microsoft.com/office/officeart/2005/8/layout/bProcess4"/>
    <dgm:cxn modelId="{6DDDBF53-30E5-824E-B82C-A02991D09055}" type="presParOf" srcId="{D3DF3B5B-3F1B-5645-AE7E-DCC61AB1294D}" destId="{0BB62EF8-9810-1742-B280-C8F8E57B1E4F}"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476F4A-FFB7-F44A-9A96-1ED473B385A5}"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9F9EFFCE-FA36-9848-A201-BFA7FD2D7D3C}">
      <dgm:prSet phldrT="[Text]" custT="1"/>
      <dgm:spPr/>
      <dgm:t>
        <a:bodyPr/>
        <a:lstStyle/>
        <a:p>
          <a:r>
            <a:rPr lang="en-US" sz="2000" b="1" dirty="0">
              <a:solidFill>
                <a:schemeClr val="accent1"/>
              </a:solidFill>
            </a:rPr>
            <a:t>Early Training Award recipients: </a:t>
          </a:r>
          <a:r>
            <a:rPr lang="en-US" sz="2000" b="1" dirty="0">
              <a:solidFill>
                <a:schemeClr val="tx1"/>
              </a:solidFill>
            </a:rPr>
            <a:t>F31/ F31 Equivalent Awards (pre-doctoral)</a:t>
          </a:r>
          <a:r>
            <a:rPr lang="en-US" sz="2000" b="1" dirty="0">
              <a:solidFill>
                <a:schemeClr val="accent1"/>
              </a:solidFill>
            </a:rPr>
            <a:t> </a:t>
          </a:r>
          <a:r>
            <a:rPr lang="en-US" sz="2000" b="1" dirty="0"/>
            <a:t>NRSA TL1, T32</a:t>
          </a:r>
        </a:p>
      </dgm:t>
    </dgm:pt>
    <dgm:pt modelId="{4CF3962D-203E-7243-9706-0E705F5BA290}" type="parTrans" cxnId="{A4315B22-9B0C-A74D-910D-47FBDF5A8B69}">
      <dgm:prSet/>
      <dgm:spPr/>
      <dgm:t>
        <a:bodyPr/>
        <a:lstStyle/>
        <a:p>
          <a:endParaRPr lang="en-US"/>
        </a:p>
      </dgm:t>
    </dgm:pt>
    <dgm:pt modelId="{4D2E7F93-80B8-8443-9BA3-00FD592E7CA6}" type="sibTrans" cxnId="{A4315B22-9B0C-A74D-910D-47FBDF5A8B69}">
      <dgm:prSet/>
      <dgm:spPr/>
      <dgm:t>
        <a:bodyPr/>
        <a:lstStyle/>
        <a:p>
          <a:endParaRPr lang="en-US"/>
        </a:p>
      </dgm:t>
    </dgm:pt>
    <dgm:pt modelId="{C145B3EE-7E6F-5241-85A7-5CA426B7F3FD}">
      <dgm:prSet phldrT="[Text]" custT="1"/>
      <dgm:spPr/>
      <dgm:t>
        <a:bodyPr/>
        <a:lstStyle/>
        <a:p>
          <a:r>
            <a:rPr lang="en-US" sz="2000" b="1" dirty="0">
              <a:solidFill>
                <a:schemeClr val="accent1"/>
              </a:solidFill>
            </a:rPr>
            <a:t>Mentored</a:t>
          </a:r>
          <a:r>
            <a:rPr lang="en-US" sz="2000" b="1" baseline="0" dirty="0">
              <a:solidFill>
                <a:schemeClr val="accent1"/>
              </a:solidFill>
            </a:rPr>
            <a:t> Award Recipients: </a:t>
          </a:r>
          <a:r>
            <a:rPr lang="en-US" sz="2000" b="1" baseline="0" dirty="0">
              <a:solidFill>
                <a:schemeClr val="tx1"/>
              </a:solidFill>
            </a:rPr>
            <a:t>F32, T32, K &amp; K</a:t>
          </a:r>
          <a:r>
            <a:rPr lang="en-US" sz="2000" b="1" baseline="0" dirty="0"/>
            <a:t> Equivalent</a:t>
          </a:r>
          <a:endParaRPr lang="en-US" sz="2000" b="1" dirty="0"/>
        </a:p>
      </dgm:t>
    </dgm:pt>
    <dgm:pt modelId="{5569C44C-B474-FD4D-94C7-6AF444E0434E}" type="parTrans" cxnId="{F965965E-62D4-D54E-BC0E-BD8CCBA6746F}">
      <dgm:prSet/>
      <dgm:spPr/>
      <dgm:t>
        <a:bodyPr/>
        <a:lstStyle/>
        <a:p>
          <a:endParaRPr lang="en-US"/>
        </a:p>
      </dgm:t>
    </dgm:pt>
    <dgm:pt modelId="{C1760695-A57C-234D-992E-FA31D81E1B6E}" type="sibTrans" cxnId="{F965965E-62D4-D54E-BC0E-BD8CCBA6746F}">
      <dgm:prSet/>
      <dgm:spPr/>
      <dgm:t>
        <a:bodyPr/>
        <a:lstStyle/>
        <a:p>
          <a:endParaRPr lang="en-US"/>
        </a:p>
      </dgm:t>
    </dgm:pt>
    <dgm:pt modelId="{46F19AD3-D842-214A-8EC0-B6AF7090269A}">
      <dgm:prSet phldrT="[Text]" custT="1"/>
      <dgm:spPr/>
      <dgm:t>
        <a:bodyPr/>
        <a:lstStyle/>
        <a:p>
          <a:r>
            <a:rPr lang="en-US" sz="2000" b="1" dirty="0">
              <a:solidFill>
                <a:schemeClr val="accent1"/>
              </a:solidFill>
            </a:rPr>
            <a:t>Independent: </a:t>
          </a:r>
          <a:r>
            <a:rPr lang="en-US" sz="2000" b="1" dirty="0">
              <a:solidFill>
                <a:schemeClr val="tx1"/>
              </a:solidFill>
            </a:rPr>
            <a:t>R or R equivalent:</a:t>
          </a:r>
        </a:p>
        <a:p>
          <a:r>
            <a:rPr lang="en-US" sz="2000" b="1" dirty="0">
              <a:solidFill>
                <a:schemeClr val="tx1"/>
              </a:solidFill>
            </a:rPr>
            <a:t>K24 Midcareer Mentor Award</a:t>
          </a:r>
        </a:p>
      </dgm:t>
    </dgm:pt>
    <dgm:pt modelId="{E54A475C-5E53-8F42-885F-8BA621E298DB}" type="parTrans" cxnId="{0EB2C951-803A-E64E-A7F1-014B85251BD1}">
      <dgm:prSet/>
      <dgm:spPr/>
      <dgm:t>
        <a:bodyPr/>
        <a:lstStyle/>
        <a:p>
          <a:endParaRPr lang="en-US"/>
        </a:p>
      </dgm:t>
    </dgm:pt>
    <dgm:pt modelId="{0EDA3F0D-7ACC-0242-9B7B-93FDD0F9DAB4}" type="sibTrans" cxnId="{0EB2C951-803A-E64E-A7F1-014B85251BD1}">
      <dgm:prSet/>
      <dgm:spPr/>
      <dgm:t>
        <a:bodyPr/>
        <a:lstStyle/>
        <a:p>
          <a:endParaRPr lang="en-US"/>
        </a:p>
      </dgm:t>
    </dgm:pt>
    <dgm:pt modelId="{B8C1D953-907C-9B49-A799-D831F4DC3751}" type="pres">
      <dgm:prSet presAssocID="{7B476F4A-FFB7-F44A-9A96-1ED473B385A5}" presName="rootnode" presStyleCnt="0">
        <dgm:presLayoutVars>
          <dgm:chMax/>
          <dgm:chPref/>
          <dgm:dir/>
          <dgm:animLvl val="lvl"/>
        </dgm:presLayoutVars>
      </dgm:prSet>
      <dgm:spPr/>
    </dgm:pt>
    <dgm:pt modelId="{AA7ED858-47B9-0845-A4BB-416D5630EFA3}" type="pres">
      <dgm:prSet presAssocID="{9F9EFFCE-FA36-9848-A201-BFA7FD2D7D3C}" presName="composite" presStyleCnt="0"/>
      <dgm:spPr/>
    </dgm:pt>
    <dgm:pt modelId="{DAAF5AF0-3D1B-6548-AD54-6EA7B164B4C8}" type="pres">
      <dgm:prSet presAssocID="{9F9EFFCE-FA36-9848-A201-BFA7FD2D7D3C}" presName="LShape" presStyleLbl="alignNode1" presStyleIdx="0" presStyleCnt="5"/>
      <dgm:spPr/>
    </dgm:pt>
    <dgm:pt modelId="{87018CC3-C59C-E145-84BE-31A2E2E3977E}" type="pres">
      <dgm:prSet presAssocID="{9F9EFFCE-FA36-9848-A201-BFA7FD2D7D3C}" presName="ParentText" presStyleLbl="revTx" presStyleIdx="0" presStyleCnt="3">
        <dgm:presLayoutVars>
          <dgm:chMax val="0"/>
          <dgm:chPref val="0"/>
          <dgm:bulletEnabled val="1"/>
        </dgm:presLayoutVars>
      </dgm:prSet>
      <dgm:spPr/>
    </dgm:pt>
    <dgm:pt modelId="{767BA0A8-9827-CC49-AAF6-E37976CC8728}" type="pres">
      <dgm:prSet presAssocID="{9F9EFFCE-FA36-9848-A201-BFA7FD2D7D3C}" presName="Triangle" presStyleLbl="alignNode1" presStyleIdx="1" presStyleCnt="5"/>
      <dgm:spPr/>
    </dgm:pt>
    <dgm:pt modelId="{22A4E1B3-ED69-F241-8486-3879D4E4FB8C}" type="pres">
      <dgm:prSet presAssocID="{4D2E7F93-80B8-8443-9BA3-00FD592E7CA6}" presName="sibTrans" presStyleCnt="0"/>
      <dgm:spPr/>
    </dgm:pt>
    <dgm:pt modelId="{69F5301F-E231-8A4A-912E-5B2C992F334E}" type="pres">
      <dgm:prSet presAssocID="{4D2E7F93-80B8-8443-9BA3-00FD592E7CA6}" presName="space" presStyleCnt="0"/>
      <dgm:spPr/>
    </dgm:pt>
    <dgm:pt modelId="{F15EA8F5-3935-2246-889C-4425B858AFB6}" type="pres">
      <dgm:prSet presAssocID="{C145B3EE-7E6F-5241-85A7-5CA426B7F3FD}" presName="composite" presStyleCnt="0"/>
      <dgm:spPr/>
    </dgm:pt>
    <dgm:pt modelId="{3B272AD1-294A-9448-ABF4-7F9DA6F2B147}" type="pres">
      <dgm:prSet presAssocID="{C145B3EE-7E6F-5241-85A7-5CA426B7F3FD}" presName="LShape" presStyleLbl="alignNode1" presStyleIdx="2" presStyleCnt="5"/>
      <dgm:spPr/>
    </dgm:pt>
    <dgm:pt modelId="{A0E8EA29-7DF7-FD43-B23E-CBCDE637831E}" type="pres">
      <dgm:prSet presAssocID="{C145B3EE-7E6F-5241-85A7-5CA426B7F3FD}" presName="ParentText" presStyleLbl="revTx" presStyleIdx="1" presStyleCnt="3">
        <dgm:presLayoutVars>
          <dgm:chMax val="0"/>
          <dgm:chPref val="0"/>
          <dgm:bulletEnabled val="1"/>
        </dgm:presLayoutVars>
      </dgm:prSet>
      <dgm:spPr/>
    </dgm:pt>
    <dgm:pt modelId="{56CED728-5E6B-9148-9446-C47E27EE16AA}" type="pres">
      <dgm:prSet presAssocID="{C145B3EE-7E6F-5241-85A7-5CA426B7F3FD}" presName="Triangle" presStyleLbl="alignNode1" presStyleIdx="3" presStyleCnt="5"/>
      <dgm:spPr/>
    </dgm:pt>
    <dgm:pt modelId="{BCBE951F-5554-A34A-B866-1D833738CC18}" type="pres">
      <dgm:prSet presAssocID="{C1760695-A57C-234D-992E-FA31D81E1B6E}" presName="sibTrans" presStyleCnt="0"/>
      <dgm:spPr/>
    </dgm:pt>
    <dgm:pt modelId="{EACC5FA7-EB1A-EB4C-9BD9-A606B9309328}" type="pres">
      <dgm:prSet presAssocID="{C1760695-A57C-234D-992E-FA31D81E1B6E}" presName="space" presStyleCnt="0"/>
      <dgm:spPr/>
    </dgm:pt>
    <dgm:pt modelId="{1F367C47-3942-2646-9E7C-5BE62C79A458}" type="pres">
      <dgm:prSet presAssocID="{46F19AD3-D842-214A-8EC0-B6AF7090269A}" presName="composite" presStyleCnt="0"/>
      <dgm:spPr/>
    </dgm:pt>
    <dgm:pt modelId="{5FFE3A3E-B3CF-8741-AEF2-EF4177F4831A}" type="pres">
      <dgm:prSet presAssocID="{46F19AD3-D842-214A-8EC0-B6AF7090269A}" presName="LShape" presStyleLbl="alignNode1" presStyleIdx="4" presStyleCnt="5"/>
      <dgm:spPr/>
    </dgm:pt>
    <dgm:pt modelId="{63F5D712-14E8-BE4B-9EF0-21485105CF5A}" type="pres">
      <dgm:prSet presAssocID="{46F19AD3-D842-214A-8EC0-B6AF7090269A}" presName="ParentText" presStyleLbl="revTx" presStyleIdx="2" presStyleCnt="3">
        <dgm:presLayoutVars>
          <dgm:chMax val="0"/>
          <dgm:chPref val="0"/>
          <dgm:bulletEnabled val="1"/>
        </dgm:presLayoutVars>
      </dgm:prSet>
      <dgm:spPr/>
    </dgm:pt>
  </dgm:ptLst>
  <dgm:cxnLst>
    <dgm:cxn modelId="{A4315B22-9B0C-A74D-910D-47FBDF5A8B69}" srcId="{7B476F4A-FFB7-F44A-9A96-1ED473B385A5}" destId="{9F9EFFCE-FA36-9848-A201-BFA7FD2D7D3C}" srcOrd="0" destOrd="0" parTransId="{4CF3962D-203E-7243-9706-0E705F5BA290}" sibTransId="{4D2E7F93-80B8-8443-9BA3-00FD592E7CA6}"/>
    <dgm:cxn modelId="{0DBF4924-1AAE-3241-A8D5-66B16B038C39}" type="presOf" srcId="{46F19AD3-D842-214A-8EC0-B6AF7090269A}" destId="{63F5D712-14E8-BE4B-9EF0-21485105CF5A}" srcOrd="0" destOrd="0" presId="urn:microsoft.com/office/officeart/2009/3/layout/StepUpProcess"/>
    <dgm:cxn modelId="{0EB2C951-803A-E64E-A7F1-014B85251BD1}" srcId="{7B476F4A-FFB7-F44A-9A96-1ED473B385A5}" destId="{46F19AD3-D842-214A-8EC0-B6AF7090269A}" srcOrd="2" destOrd="0" parTransId="{E54A475C-5E53-8F42-885F-8BA621E298DB}" sibTransId="{0EDA3F0D-7ACC-0242-9B7B-93FDD0F9DAB4}"/>
    <dgm:cxn modelId="{DD611453-9F9A-1646-A0EA-56ADEC294DC9}" type="presOf" srcId="{C145B3EE-7E6F-5241-85A7-5CA426B7F3FD}" destId="{A0E8EA29-7DF7-FD43-B23E-CBCDE637831E}" srcOrd="0" destOrd="0" presId="urn:microsoft.com/office/officeart/2009/3/layout/StepUpProcess"/>
    <dgm:cxn modelId="{F965965E-62D4-D54E-BC0E-BD8CCBA6746F}" srcId="{7B476F4A-FFB7-F44A-9A96-1ED473B385A5}" destId="{C145B3EE-7E6F-5241-85A7-5CA426B7F3FD}" srcOrd="1" destOrd="0" parTransId="{5569C44C-B474-FD4D-94C7-6AF444E0434E}" sibTransId="{C1760695-A57C-234D-992E-FA31D81E1B6E}"/>
    <dgm:cxn modelId="{E4D27274-58A2-0248-821F-DDA0F86F3104}" type="presOf" srcId="{9F9EFFCE-FA36-9848-A201-BFA7FD2D7D3C}" destId="{87018CC3-C59C-E145-84BE-31A2E2E3977E}" srcOrd="0" destOrd="0" presId="urn:microsoft.com/office/officeart/2009/3/layout/StepUpProcess"/>
    <dgm:cxn modelId="{906E96B0-9D8A-D749-8682-F9D760C74276}" type="presOf" srcId="{7B476F4A-FFB7-F44A-9A96-1ED473B385A5}" destId="{B8C1D953-907C-9B49-A799-D831F4DC3751}" srcOrd="0" destOrd="0" presId="urn:microsoft.com/office/officeart/2009/3/layout/StepUpProcess"/>
    <dgm:cxn modelId="{89BE8891-0E80-3B44-AE68-1DFEC8E5471D}" type="presParOf" srcId="{B8C1D953-907C-9B49-A799-D831F4DC3751}" destId="{AA7ED858-47B9-0845-A4BB-416D5630EFA3}" srcOrd="0" destOrd="0" presId="urn:microsoft.com/office/officeart/2009/3/layout/StepUpProcess"/>
    <dgm:cxn modelId="{9404BC0D-A24F-6A4E-93A1-FD0A73472297}" type="presParOf" srcId="{AA7ED858-47B9-0845-A4BB-416D5630EFA3}" destId="{DAAF5AF0-3D1B-6548-AD54-6EA7B164B4C8}" srcOrd="0" destOrd="0" presId="urn:microsoft.com/office/officeart/2009/3/layout/StepUpProcess"/>
    <dgm:cxn modelId="{48FAA12E-7E1D-B34B-B7A8-522AA4339B1B}" type="presParOf" srcId="{AA7ED858-47B9-0845-A4BB-416D5630EFA3}" destId="{87018CC3-C59C-E145-84BE-31A2E2E3977E}" srcOrd="1" destOrd="0" presId="urn:microsoft.com/office/officeart/2009/3/layout/StepUpProcess"/>
    <dgm:cxn modelId="{B2B0F143-9B5C-884B-83F2-7493B6461860}" type="presParOf" srcId="{AA7ED858-47B9-0845-A4BB-416D5630EFA3}" destId="{767BA0A8-9827-CC49-AAF6-E37976CC8728}" srcOrd="2" destOrd="0" presId="urn:microsoft.com/office/officeart/2009/3/layout/StepUpProcess"/>
    <dgm:cxn modelId="{6B6D3E83-29A3-2F4C-A673-9DC7B67AB7B0}" type="presParOf" srcId="{B8C1D953-907C-9B49-A799-D831F4DC3751}" destId="{22A4E1B3-ED69-F241-8486-3879D4E4FB8C}" srcOrd="1" destOrd="0" presId="urn:microsoft.com/office/officeart/2009/3/layout/StepUpProcess"/>
    <dgm:cxn modelId="{50C0959A-633F-B24E-9785-AD8CA965F328}" type="presParOf" srcId="{22A4E1B3-ED69-F241-8486-3879D4E4FB8C}" destId="{69F5301F-E231-8A4A-912E-5B2C992F334E}" srcOrd="0" destOrd="0" presId="urn:microsoft.com/office/officeart/2009/3/layout/StepUpProcess"/>
    <dgm:cxn modelId="{6A3B1BD8-39EB-6D45-9740-5961865B6889}" type="presParOf" srcId="{B8C1D953-907C-9B49-A799-D831F4DC3751}" destId="{F15EA8F5-3935-2246-889C-4425B858AFB6}" srcOrd="2" destOrd="0" presId="urn:microsoft.com/office/officeart/2009/3/layout/StepUpProcess"/>
    <dgm:cxn modelId="{255683F0-75EF-3F46-8C9F-F996DB2307EB}" type="presParOf" srcId="{F15EA8F5-3935-2246-889C-4425B858AFB6}" destId="{3B272AD1-294A-9448-ABF4-7F9DA6F2B147}" srcOrd="0" destOrd="0" presId="urn:microsoft.com/office/officeart/2009/3/layout/StepUpProcess"/>
    <dgm:cxn modelId="{C65A7FC9-C1BF-7941-A5EE-70BE7014F254}" type="presParOf" srcId="{F15EA8F5-3935-2246-889C-4425B858AFB6}" destId="{A0E8EA29-7DF7-FD43-B23E-CBCDE637831E}" srcOrd="1" destOrd="0" presId="urn:microsoft.com/office/officeart/2009/3/layout/StepUpProcess"/>
    <dgm:cxn modelId="{C92A7EF1-BB0D-0340-B5C9-26071BD632D1}" type="presParOf" srcId="{F15EA8F5-3935-2246-889C-4425B858AFB6}" destId="{56CED728-5E6B-9148-9446-C47E27EE16AA}" srcOrd="2" destOrd="0" presId="urn:microsoft.com/office/officeart/2009/3/layout/StepUpProcess"/>
    <dgm:cxn modelId="{D39B8951-BBF8-A248-BA25-6B635F930234}" type="presParOf" srcId="{B8C1D953-907C-9B49-A799-D831F4DC3751}" destId="{BCBE951F-5554-A34A-B866-1D833738CC18}" srcOrd="3" destOrd="0" presId="urn:microsoft.com/office/officeart/2009/3/layout/StepUpProcess"/>
    <dgm:cxn modelId="{1016A241-FDB1-CC44-8222-38DE277DD84C}" type="presParOf" srcId="{BCBE951F-5554-A34A-B866-1D833738CC18}" destId="{EACC5FA7-EB1A-EB4C-9BD9-A606B9309328}" srcOrd="0" destOrd="0" presId="urn:microsoft.com/office/officeart/2009/3/layout/StepUpProcess"/>
    <dgm:cxn modelId="{7102237C-E1AF-224C-A96C-F8D22B2294AB}" type="presParOf" srcId="{B8C1D953-907C-9B49-A799-D831F4DC3751}" destId="{1F367C47-3942-2646-9E7C-5BE62C79A458}" srcOrd="4" destOrd="0" presId="urn:microsoft.com/office/officeart/2009/3/layout/StepUpProcess"/>
    <dgm:cxn modelId="{05CA6C1A-D82E-D744-849F-E5CEBE8D600F}" type="presParOf" srcId="{1F367C47-3942-2646-9E7C-5BE62C79A458}" destId="{5FFE3A3E-B3CF-8741-AEF2-EF4177F4831A}" srcOrd="0" destOrd="0" presId="urn:microsoft.com/office/officeart/2009/3/layout/StepUpProcess"/>
    <dgm:cxn modelId="{85E66D29-BD78-2842-8876-4B5E63CF8E36}" type="presParOf" srcId="{1F367C47-3942-2646-9E7C-5BE62C79A458}" destId="{63F5D712-14E8-BE4B-9EF0-21485105CF5A}"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1B3B86-37D6-DF4E-A967-5624139F24D5}"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383EC30-C071-4449-9E8C-46BB332372E0}">
      <dgm:prSet phldrT="[Text]"/>
      <dgm:spPr/>
      <dgm:t>
        <a:bodyPr/>
        <a:lstStyle/>
        <a:p>
          <a:r>
            <a:rPr lang="en-US" b="1" dirty="0"/>
            <a:t>Self</a:t>
          </a:r>
        </a:p>
      </dgm:t>
    </dgm:pt>
    <dgm:pt modelId="{EE8D356C-F99A-8246-AC7A-AD4E4B1418BF}" type="parTrans" cxnId="{92AAD233-FC12-F34D-BC40-574AFBAA5213}">
      <dgm:prSet/>
      <dgm:spPr/>
      <dgm:t>
        <a:bodyPr/>
        <a:lstStyle/>
        <a:p>
          <a:endParaRPr lang="en-US"/>
        </a:p>
      </dgm:t>
    </dgm:pt>
    <dgm:pt modelId="{CEEEA6C1-2790-704B-8421-D23E95704A27}" type="sibTrans" cxnId="{92AAD233-FC12-F34D-BC40-574AFBAA5213}">
      <dgm:prSet/>
      <dgm:spPr/>
      <dgm:t>
        <a:bodyPr/>
        <a:lstStyle/>
        <a:p>
          <a:endParaRPr lang="en-US"/>
        </a:p>
      </dgm:t>
    </dgm:pt>
    <dgm:pt modelId="{8D74CB96-843D-DA4E-B917-A3E6F7970C48}">
      <dgm:prSet phldrT="[Text]"/>
      <dgm:spPr/>
      <dgm:t>
        <a:bodyPr/>
        <a:lstStyle/>
        <a:p>
          <a:r>
            <a:rPr lang="en-US" b="1" dirty="0"/>
            <a:t>Senior</a:t>
          </a:r>
        </a:p>
      </dgm:t>
    </dgm:pt>
    <dgm:pt modelId="{5372FE82-C0A8-1E4A-9D1B-C12674685C61}" type="parTrans" cxnId="{5F126757-35EB-C14B-94C8-B7E826B65EF5}">
      <dgm:prSet/>
      <dgm:spPr/>
      <dgm:t>
        <a:bodyPr/>
        <a:lstStyle/>
        <a:p>
          <a:endParaRPr lang="en-US"/>
        </a:p>
      </dgm:t>
    </dgm:pt>
    <dgm:pt modelId="{50E4E553-170D-9240-A96C-7858551896F0}" type="sibTrans" cxnId="{5F126757-35EB-C14B-94C8-B7E826B65EF5}">
      <dgm:prSet/>
      <dgm:spPr/>
      <dgm:t>
        <a:bodyPr/>
        <a:lstStyle/>
        <a:p>
          <a:endParaRPr lang="en-US"/>
        </a:p>
      </dgm:t>
    </dgm:pt>
    <dgm:pt modelId="{EF2D0EE6-83C1-9844-8A4D-2B6F32A8EC99}">
      <dgm:prSet phldrT="[Text]"/>
      <dgm:spPr/>
      <dgm:t>
        <a:bodyPr/>
        <a:lstStyle/>
        <a:p>
          <a:r>
            <a:rPr lang="en-US" b="1" dirty="0"/>
            <a:t>Scientific</a:t>
          </a:r>
        </a:p>
      </dgm:t>
    </dgm:pt>
    <dgm:pt modelId="{DA9C8C2A-9051-DE43-8D84-C1BBFCA943D1}" type="parTrans" cxnId="{8C0FFBBD-42F1-7847-95DB-12176E3D7D7E}">
      <dgm:prSet/>
      <dgm:spPr/>
      <dgm:t>
        <a:bodyPr/>
        <a:lstStyle/>
        <a:p>
          <a:endParaRPr lang="en-US"/>
        </a:p>
      </dgm:t>
    </dgm:pt>
    <dgm:pt modelId="{5B00BB73-AF68-E148-B647-10437C0CD484}" type="sibTrans" cxnId="{8C0FFBBD-42F1-7847-95DB-12176E3D7D7E}">
      <dgm:prSet/>
      <dgm:spPr/>
      <dgm:t>
        <a:bodyPr/>
        <a:lstStyle/>
        <a:p>
          <a:endParaRPr lang="en-US"/>
        </a:p>
      </dgm:t>
    </dgm:pt>
    <dgm:pt modelId="{49DDA247-DCB3-4E40-BE12-663DA03CE888}">
      <dgm:prSet phldrT="[Text]"/>
      <dgm:spPr/>
      <dgm:t>
        <a:bodyPr/>
        <a:lstStyle/>
        <a:p>
          <a:r>
            <a:rPr lang="en-US" b="1" dirty="0"/>
            <a:t>Staff</a:t>
          </a:r>
        </a:p>
      </dgm:t>
    </dgm:pt>
    <dgm:pt modelId="{6EC7F48E-CEBC-DF4A-80FB-F28B21097684}" type="parTrans" cxnId="{8C89A2E5-3CEA-8947-A218-D8AD07ED2C61}">
      <dgm:prSet/>
      <dgm:spPr/>
      <dgm:t>
        <a:bodyPr/>
        <a:lstStyle/>
        <a:p>
          <a:endParaRPr lang="en-US"/>
        </a:p>
      </dgm:t>
    </dgm:pt>
    <dgm:pt modelId="{D2BFBFE6-B11A-B54C-AD73-FCA4C1CE7535}" type="sibTrans" cxnId="{8C89A2E5-3CEA-8947-A218-D8AD07ED2C61}">
      <dgm:prSet/>
      <dgm:spPr/>
      <dgm:t>
        <a:bodyPr/>
        <a:lstStyle/>
        <a:p>
          <a:endParaRPr lang="en-US"/>
        </a:p>
      </dgm:t>
    </dgm:pt>
    <dgm:pt modelId="{0B78A0E1-42AF-C14D-B984-525B0527C5A1}">
      <dgm:prSet phldrT="[Text]"/>
      <dgm:spPr/>
      <dgm:t>
        <a:bodyPr/>
        <a:lstStyle/>
        <a:p>
          <a:r>
            <a:rPr lang="en-US" b="1" dirty="0"/>
            <a:t>Peer/Near Peer</a:t>
          </a:r>
        </a:p>
      </dgm:t>
    </dgm:pt>
    <dgm:pt modelId="{6188B0D2-E59F-8249-BF04-1BB7F6E9487D}" type="parTrans" cxnId="{D8E4F142-69BC-AA46-94CF-2CD9C10CF6D3}">
      <dgm:prSet/>
      <dgm:spPr/>
      <dgm:t>
        <a:bodyPr/>
        <a:lstStyle/>
        <a:p>
          <a:endParaRPr lang="en-US"/>
        </a:p>
      </dgm:t>
    </dgm:pt>
    <dgm:pt modelId="{72BE6AB6-86B9-AF43-A325-1C028C518C47}" type="sibTrans" cxnId="{D8E4F142-69BC-AA46-94CF-2CD9C10CF6D3}">
      <dgm:prSet/>
      <dgm:spPr/>
      <dgm:t>
        <a:bodyPr/>
        <a:lstStyle/>
        <a:p>
          <a:endParaRPr lang="en-US"/>
        </a:p>
      </dgm:t>
    </dgm:pt>
    <dgm:pt modelId="{3016492D-6E34-B443-9614-6A145BE02328}" type="pres">
      <dgm:prSet presAssocID="{E11B3B86-37D6-DF4E-A967-5624139F24D5}" presName="diagram" presStyleCnt="0">
        <dgm:presLayoutVars>
          <dgm:chMax val="1"/>
          <dgm:dir/>
          <dgm:animLvl val="ctr"/>
          <dgm:resizeHandles val="exact"/>
        </dgm:presLayoutVars>
      </dgm:prSet>
      <dgm:spPr/>
    </dgm:pt>
    <dgm:pt modelId="{87F510FE-8F40-B54E-AA47-1FCAFEC4B344}" type="pres">
      <dgm:prSet presAssocID="{E11B3B86-37D6-DF4E-A967-5624139F24D5}" presName="matrix" presStyleCnt="0"/>
      <dgm:spPr/>
    </dgm:pt>
    <dgm:pt modelId="{654410AE-D9B1-B148-BF92-3A334EA90A19}" type="pres">
      <dgm:prSet presAssocID="{E11B3B86-37D6-DF4E-A967-5624139F24D5}" presName="tile1" presStyleLbl="node1" presStyleIdx="0" presStyleCnt="4"/>
      <dgm:spPr/>
    </dgm:pt>
    <dgm:pt modelId="{A8745F14-B053-6340-A9B4-9F71B809B660}" type="pres">
      <dgm:prSet presAssocID="{E11B3B86-37D6-DF4E-A967-5624139F24D5}" presName="tile1text" presStyleLbl="node1" presStyleIdx="0" presStyleCnt="4">
        <dgm:presLayoutVars>
          <dgm:chMax val="0"/>
          <dgm:chPref val="0"/>
          <dgm:bulletEnabled val="1"/>
        </dgm:presLayoutVars>
      </dgm:prSet>
      <dgm:spPr/>
    </dgm:pt>
    <dgm:pt modelId="{5695B777-CAF0-9A47-B71D-90FABC054884}" type="pres">
      <dgm:prSet presAssocID="{E11B3B86-37D6-DF4E-A967-5624139F24D5}" presName="tile2" presStyleLbl="node1" presStyleIdx="1" presStyleCnt="4"/>
      <dgm:spPr/>
    </dgm:pt>
    <dgm:pt modelId="{8CC51E70-A7E7-3D44-AEEA-972CD03A3222}" type="pres">
      <dgm:prSet presAssocID="{E11B3B86-37D6-DF4E-A967-5624139F24D5}" presName="tile2text" presStyleLbl="node1" presStyleIdx="1" presStyleCnt="4">
        <dgm:presLayoutVars>
          <dgm:chMax val="0"/>
          <dgm:chPref val="0"/>
          <dgm:bulletEnabled val="1"/>
        </dgm:presLayoutVars>
      </dgm:prSet>
      <dgm:spPr/>
    </dgm:pt>
    <dgm:pt modelId="{F8585C53-600F-A442-8DAC-FE0AA0F68CAA}" type="pres">
      <dgm:prSet presAssocID="{E11B3B86-37D6-DF4E-A967-5624139F24D5}" presName="tile3" presStyleLbl="node1" presStyleIdx="2" presStyleCnt="4"/>
      <dgm:spPr/>
    </dgm:pt>
    <dgm:pt modelId="{8CD9F77A-5AF2-D641-BC45-0C8FA947FFA5}" type="pres">
      <dgm:prSet presAssocID="{E11B3B86-37D6-DF4E-A967-5624139F24D5}" presName="tile3text" presStyleLbl="node1" presStyleIdx="2" presStyleCnt="4">
        <dgm:presLayoutVars>
          <dgm:chMax val="0"/>
          <dgm:chPref val="0"/>
          <dgm:bulletEnabled val="1"/>
        </dgm:presLayoutVars>
      </dgm:prSet>
      <dgm:spPr/>
    </dgm:pt>
    <dgm:pt modelId="{72E9299B-4963-ED43-AF9C-875FD41A0386}" type="pres">
      <dgm:prSet presAssocID="{E11B3B86-37D6-DF4E-A967-5624139F24D5}" presName="tile4" presStyleLbl="node1" presStyleIdx="3" presStyleCnt="4"/>
      <dgm:spPr/>
    </dgm:pt>
    <dgm:pt modelId="{B00DA6B5-500F-9347-95A2-2AE44D07E7BD}" type="pres">
      <dgm:prSet presAssocID="{E11B3B86-37D6-DF4E-A967-5624139F24D5}" presName="tile4text" presStyleLbl="node1" presStyleIdx="3" presStyleCnt="4">
        <dgm:presLayoutVars>
          <dgm:chMax val="0"/>
          <dgm:chPref val="0"/>
          <dgm:bulletEnabled val="1"/>
        </dgm:presLayoutVars>
      </dgm:prSet>
      <dgm:spPr/>
    </dgm:pt>
    <dgm:pt modelId="{81699B69-8388-D74F-9D1E-286B101A155F}" type="pres">
      <dgm:prSet presAssocID="{E11B3B86-37D6-DF4E-A967-5624139F24D5}" presName="centerTile" presStyleLbl="fgShp" presStyleIdx="0" presStyleCnt="1">
        <dgm:presLayoutVars>
          <dgm:chMax val="0"/>
          <dgm:chPref val="0"/>
        </dgm:presLayoutVars>
      </dgm:prSet>
      <dgm:spPr/>
    </dgm:pt>
  </dgm:ptLst>
  <dgm:cxnLst>
    <dgm:cxn modelId="{3B481F1C-42C8-EF47-9F41-505975AF77BE}" type="presOf" srcId="{EF2D0EE6-83C1-9844-8A4D-2B6F32A8EC99}" destId="{5695B777-CAF0-9A47-B71D-90FABC054884}" srcOrd="0" destOrd="0" presId="urn:microsoft.com/office/officeart/2005/8/layout/matrix1"/>
    <dgm:cxn modelId="{A838BE32-0D1B-5E46-9A1C-875361884793}" type="presOf" srcId="{0B78A0E1-42AF-C14D-B984-525B0527C5A1}" destId="{B00DA6B5-500F-9347-95A2-2AE44D07E7BD}" srcOrd="1" destOrd="0" presId="urn:microsoft.com/office/officeart/2005/8/layout/matrix1"/>
    <dgm:cxn modelId="{92AAD233-FC12-F34D-BC40-574AFBAA5213}" srcId="{E11B3B86-37D6-DF4E-A967-5624139F24D5}" destId="{0383EC30-C071-4449-9E8C-46BB332372E0}" srcOrd="0" destOrd="0" parTransId="{EE8D356C-F99A-8246-AC7A-AD4E4B1418BF}" sibTransId="{CEEEA6C1-2790-704B-8421-D23E95704A27}"/>
    <dgm:cxn modelId="{38154540-8492-914D-B2CC-F6B378F37F80}" type="presOf" srcId="{EF2D0EE6-83C1-9844-8A4D-2B6F32A8EC99}" destId="{8CC51E70-A7E7-3D44-AEEA-972CD03A3222}" srcOrd="1" destOrd="0" presId="urn:microsoft.com/office/officeart/2005/8/layout/matrix1"/>
    <dgm:cxn modelId="{D8E4F142-69BC-AA46-94CF-2CD9C10CF6D3}" srcId="{0383EC30-C071-4449-9E8C-46BB332372E0}" destId="{0B78A0E1-42AF-C14D-B984-525B0527C5A1}" srcOrd="3" destOrd="0" parTransId="{6188B0D2-E59F-8249-BF04-1BB7F6E9487D}" sibTransId="{72BE6AB6-86B9-AF43-A325-1C028C518C47}"/>
    <dgm:cxn modelId="{BE60BA50-01CD-FA4C-B1D0-92FCAD87D1CC}" type="presOf" srcId="{8D74CB96-843D-DA4E-B917-A3E6F7970C48}" destId="{654410AE-D9B1-B148-BF92-3A334EA90A19}" srcOrd="0" destOrd="0" presId="urn:microsoft.com/office/officeart/2005/8/layout/matrix1"/>
    <dgm:cxn modelId="{5F126757-35EB-C14B-94C8-B7E826B65EF5}" srcId="{0383EC30-C071-4449-9E8C-46BB332372E0}" destId="{8D74CB96-843D-DA4E-B917-A3E6F7970C48}" srcOrd="0" destOrd="0" parTransId="{5372FE82-C0A8-1E4A-9D1B-C12674685C61}" sibTransId="{50E4E553-170D-9240-A96C-7858551896F0}"/>
    <dgm:cxn modelId="{8ED0265B-AF0F-674C-98A0-5B764AD3F168}" type="presOf" srcId="{8D74CB96-843D-DA4E-B917-A3E6F7970C48}" destId="{A8745F14-B053-6340-A9B4-9F71B809B660}" srcOrd="1" destOrd="0" presId="urn:microsoft.com/office/officeart/2005/8/layout/matrix1"/>
    <dgm:cxn modelId="{A21EA594-2956-2D41-9677-617C69273D67}" type="presOf" srcId="{49DDA247-DCB3-4E40-BE12-663DA03CE888}" destId="{F8585C53-600F-A442-8DAC-FE0AA0F68CAA}" srcOrd="0" destOrd="0" presId="urn:microsoft.com/office/officeart/2005/8/layout/matrix1"/>
    <dgm:cxn modelId="{9BF4FE96-1A69-3244-A8A8-98532AFB9E7C}" type="presOf" srcId="{E11B3B86-37D6-DF4E-A967-5624139F24D5}" destId="{3016492D-6E34-B443-9614-6A145BE02328}" srcOrd="0" destOrd="0" presId="urn:microsoft.com/office/officeart/2005/8/layout/matrix1"/>
    <dgm:cxn modelId="{A558FDA8-3DB9-C84B-BDBC-3C761C282C96}" type="presOf" srcId="{49DDA247-DCB3-4E40-BE12-663DA03CE888}" destId="{8CD9F77A-5AF2-D641-BC45-0C8FA947FFA5}" srcOrd="1" destOrd="0" presId="urn:microsoft.com/office/officeart/2005/8/layout/matrix1"/>
    <dgm:cxn modelId="{8C0FFBBD-42F1-7847-95DB-12176E3D7D7E}" srcId="{0383EC30-C071-4449-9E8C-46BB332372E0}" destId="{EF2D0EE6-83C1-9844-8A4D-2B6F32A8EC99}" srcOrd="1" destOrd="0" parTransId="{DA9C8C2A-9051-DE43-8D84-C1BBFCA943D1}" sibTransId="{5B00BB73-AF68-E148-B647-10437C0CD484}"/>
    <dgm:cxn modelId="{EEDAC0D2-9F96-644D-8C81-26181A6E52EB}" type="presOf" srcId="{0383EC30-C071-4449-9E8C-46BB332372E0}" destId="{81699B69-8388-D74F-9D1E-286B101A155F}" srcOrd="0" destOrd="0" presId="urn:microsoft.com/office/officeart/2005/8/layout/matrix1"/>
    <dgm:cxn modelId="{8C89A2E5-3CEA-8947-A218-D8AD07ED2C61}" srcId="{0383EC30-C071-4449-9E8C-46BB332372E0}" destId="{49DDA247-DCB3-4E40-BE12-663DA03CE888}" srcOrd="2" destOrd="0" parTransId="{6EC7F48E-CEBC-DF4A-80FB-F28B21097684}" sibTransId="{D2BFBFE6-B11A-B54C-AD73-FCA4C1CE7535}"/>
    <dgm:cxn modelId="{AC1ED3F4-BB8B-F44A-A7A9-08E984BE5EB5}" type="presOf" srcId="{0B78A0E1-42AF-C14D-B984-525B0527C5A1}" destId="{72E9299B-4963-ED43-AF9C-875FD41A0386}" srcOrd="0" destOrd="0" presId="urn:microsoft.com/office/officeart/2005/8/layout/matrix1"/>
    <dgm:cxn modelId="{CD4600E9-5AF0-9249-BB6C-E78F2C8E5585}" type="presParOf" srcId="{3016492D-6E34-B443-9614-6A145BE02328}" destId="{87F510FE-8F40-B54E-AA47-1FCAFEC4B344}" srcOrd="0" destOrd="0" presId="urn:microsoft.com/office/officeart/2005/8/layout/matrix1"/>
    <dgm:cxn modelId="{9531BB67-B144-AE4B-8700-F4467885D25A}" type="presParOf" srcId="{87F510FE-8F40-B54E-AA47-1FCAFEC4B344}" destId="{654410AE-D9B1-B148-BF92-3A334EA90A19}" srcOrd="0" destOrd="0" presId="urn:microsoft.com/office/officeart/2005/8/layout/matrix1"/>
    <dgm:cxn modelId="{5C290DC4-C446-CF4C-8E36-6CF16730AFC2}" type="presParOf" srcId="{87F510FE-8F40-B54E-AA47-1FCAFEC4B344}" destId="{A8745F14-B053-6340-A9B4-9F71B809B660}" srcOrd="1" destOrd="0" presId="urn:microsoft.com/office/officeart/2005/8/layout/matrix1"/>
    <dgm:cxn modelId="{889EF4C3-558D-3441-926C-2B4A8B9EBBD2}" type="presParOf" srcId="{87F510FE-8F40-B54E-AA47-1FCAFEC4B344}" destId="{5695B777-CAF0-9A47-B71D-90FABC054884}" srcOrd="2" destOrd="0" presId="urn:microsoft.com/office/officeart/2005/8/layout/matrix1"/>
    <dgm:cxn modelId="{D6C71C67-ED38-7D46-AB7A-73895D91E271}" type="presParOf" srcId="{87F510FE-8F40-B54E-AA47-1FCAFEC4B344}" destId="{8CC51E70-A7E7-3D44-AEEA-972CD03A3222}" srcOrd="3" destOrd="0" presId="urn:microsoft.com/office/officeart/2005/8/layout/matrix1"/>
    <dgm:cxn modelId="{AFFC3705-7534-D842-AE9B-E52E9D9C5357}" type="presParOf" srcId="{87F510FE-8F40-B54E-AA47-1FCAFEC4B344}" destId="{F8585C53-600F-A442-8DAC-FE0AA0F68CAA}" srcOrd="4" destOrd="0" presId="urn:microsoft.com/office/officeart/2005/8/layout/matrix1"/>
    <dgm:cxn modelId="{1A4A2BFA-37C7-6B43-938F-CDA8F4DFDD86}" type="presParOf" srcId="{87F510FE-8F40-B54E-AA47-1FCAFEC4B344}" destId="{8CD9F77A-5AF2-D641-BC45-0C8FA947FFA5}" srcOrd="5" destOrd="0" presId="urn:microsoft.com/office/officeart/2005/8/layout/matrix1"/>
    <dgm:cxn modelId="{6DB75B13-C767-FF4D-B5EA-F0F4CE45CA2D}" type="presParOf" srcId="{87F510FE-8F40-B54E-AA47-1FCAFEC4B344}" destId="{72E9299B-4963-ED43-AF9C-875FD41A0386}" srcOrd="6" destOrd="0" presId="urn:microsoft.com/office/officeart/2005/8/layout/matrix1"/>
    <dgm:cxn modelId="{E4F535CA-1A7B-7349-BF20-054A76932DED}" type="presParOf" srcId="{87F510FE-8F40-B54E-AA47-1FCAFEC4B344}" destId="{B00DA6B5-500F-9347-95A2-2AE44D07E7BD}" srcOrd="7" destOrd="0" presId="urn:microsoft.com/office/officeart/2005/8/layout/matrix1"/>
    <dgm:cxn modelId="{1E1E7BD6-F844-814C-A159-3AD09AA6E234}" type="presParOf" srcId="{3016492D-6E34-B443-9614-6A145BE02328}" destId="{81699B69-8388-D74F-9D1E-286B101A15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FD35-494C-5B40-B01D-D08CA0D68E3B}">
      <dsp:nvSpPr>
        <dsp:cNvPr id="0" name=""/>
        <dsp:cNvSpPr/>
      </dsp:nvSpPr>
      <dsp:spPr>
        <a:xfrm rot="5400000">
          <a:off x="-278290"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7DA632-1B43-2C40-BFDE-36DBE17A3265}">
      <dsp:nvSpPr>
        <dsp:cNvPr id="0" name=""/>
        <dsp:cNvSpPr/>
      </dsp:nvSpPr>
      <dsp:spPr>
        <a:xfrm>
          <a:off x="3065"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NIH Directors  Panel of Experts: POR</a:t>
          </a:r>
        </a:p>
        <a:p>
          <a:pPr marL="0" lvl="0" indent="0" algn="ctr" defTabSz="622300">
            <a:lnSpc>
              <a:spcPct val="90000"/>
            </a:lnSpc>
            <a:spcBef>
              <a:spcPct val="0"/>
            </a:spcBef>
            <a:spcAft>
              <a:spcPct val="35000"/>
            </a:spcAft>
            <a:buNone/>
          </a:pPr>
          <a:r>
            <a:rPr lang="en-US" sz="1400" b="1" kern="1200" dirty="0">
              <a:solidFill>
                <a:schemeClr val="tx1"/>
              </a:solidFill>
            </a:rPr>
            <a:t>Recommendations </a:t>
          </a:r>
        </a:p>
        <a:p>
          <a:pPr marL="0" lvl="0" indent="0" algn="ctr" defTabSz="622300">
            <a:lnSpc>
              <a:spcPct val="90000"/>
            </a:lnSpc>
            <a:spcBef>
              <a:spcPct val="0"/>
            </a:spcBef>
            <a:spcAft>
              <a:spcPct val="35000"/>
            </a:spcAft>
            <a:buNone/>
          </a:pPr>
          <a:r>
            <a:rPr lang="en-US" sz="1400" b="1" kern="1200" dirty="0">
              <a:solidFill>
                <a:schemeClr val="tx1"/>
              </a:solidFill>
            </a:rPr>
            <a:t>1995</a:t>
          </a:r>
        </a:p>
      </dsp:txBody>
      <dsp:txXfrm>
        <a:off x="32305" y="314146"/>
        <a:ext cx="1605418" cy="939859"/>
      </dsp:txXfrm>
    </dsp:sp>
    <dsp:sp modelId="{4A0FF23A-C77D-5A48-8A75-E3153D3BFAE9}">
      <dsp:nvSpPr>
        <dsp:cNvPr id="0" name=""/>
        <dsp:cNvSpPr/>
      </dsp:nvSpPr>
      <dsp:spPr>
        <a:xfrm rot="5400000">
          <a:off x="-278290"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C2EDA45-7117-BE48-A957-B087AD13B9AB}">
      <dsp:nvSpPr>
        <dsp:cNvPr id="0" name=""/>
        <dsp:cNvSpPr/>
      </dsp:nvSpPr>
      <dsp:spPr>
        <a:xfrm>
          <a:off x="3065"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K30, Mentored K23, Health Services KO8, KO7, K24</a:t>
          </a:r>
        </a:p>
      </dsp:txBody>
      <dsp:txXfrm>
        <a:off x="32305" y="1562070"/>
        <a:ext cx="1605418" cy="939859"/>
      </dsp:txXfrm>
    </dsp:sp>
    <dsp:sp modelId="{CEDA0A58-9B04-BC4C-8BB2-2E7A2038BEAD}">
      <dsp:nvSpPr>
        <dsp:cNvPr id="0" name=""/>
        <dsp:cNvSpPr/>
      </dsp:nvSpPr>
      <dsp:spPr>
        <a:xfrm>
          <a:off x="345671" y="2952057"/>
          <a:ext cx="2203158"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DF354B-4FB2-FC4E-A153-27E0F2AC1D27}">
      <dsp:nvSpPr>
        <dsp:cNvPr id="0" name=""/>
        <dsp:cNvSpPr/>
      </dsp:nvSpPr>
      <dsp:spPr>
        <a:xfrm>
          <a:off x="3065"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NCI</a:t>
          </a:r>
          <a:r>
            <a:rPr lang="en-US" sz="1400" b="1" kern="1200" baseline="0" dirty="0">
              <a:solidFill>
                <a:srgbClr val="000000"/>
              </a:solidFill>
            </a:rPr>
            <a:t> LLM PRG</a:t>
          </a:r>
        </a:p>
        <a:p>
          <a:pPr marL="0" lvl="0" indent="0" algn="ctr" defTabSz="622300">
            <a:lnSpc>
              <a:spcPct val="90000"/>
            </a:lnSpc>
            <a:spcBef>
              <a:spcPct val="0"/>
            </a:spcBef>
            <a:spcAft>
              <a:spcPct val="35000"/>
            </a:spcAft>
            <a:buNone/>
          </a:pPr>
          <a:r>
            <a:rPr lang="en-US" sz="1400" b="1" kern="1200" baseline="0" dirty="0">
              <a:solidFill>
                <a:srgbClr val="000000"/>
              </a:solidFill>
            </a:rPr>
            <a:t>2000/2001</a:t>
          </a:r>
        </a:p>
        <a:p>
          <a:pPr marL="0" lvl="0" indent="0" algn="ctr" defTabSz="622300">
            <a:lnSpc>
              <a:spcPct val="90000"/>
            </a:lnSpc>
            <a:spcBef>
              <a:spcPct val="0"/>
            </a:spcBef>
            <a:spcAft>
              <a:spcPct val="35000"/>
            </a:spcAft>
            <a:buNone/>
          </a:pPr>
          <a:r>
            <a:rPr lang="en-US" sz="1400" b="1" kern="1200" baseline="0" dirty="0">
              <a:solidFill>
                <a:srgbClr val="000000"/>
              </a:solidFill>
            </a:rPr>
            <a:t>C-TRAC</a:t>
          </a:r>
        </a:p>
      </dsp:txBody>
      <dsp:txXfrm>
        <a:off x="32305" y="2809994"/>
        <a:ext cx="1605418" cy="939859"/>
      </dsp:txXfrm>
    </dsp:sp>
    <dsp:sp modelId="{646B4DDE-0FE6-5740-A814-68C5649DE6E7}">
      <dsp:nvSpPr>
        <dsp:cNvPr id="0" name=""/>
        <dsp:cNvSpPr/>
      </dsp:nvSpPr>
      <dsp:spPr>
        <a:xfrm rot="16200000">
          <a:off x="1934694"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A9A11D-9C28-FF41-A466-4CAA18F9F4FA}">
      <dsp:nvSpPr>
        <dsp:cNvPr id="0" name=""/>
        <dsp:cNvSpPr/>
      </dsp:nvSpPr>
      <dsp:spPr>
        <a:xfrm>
          <a:off x="2216050"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NIH </a:t>
          </a:r>
          <a:r>
            <a:rPr lang="en-US" sz="1400" b="1" kern="1200" dirty="0" err="1">
              <a:solidFill>
                <a:srgbClr val="000000"/>
              </a:solidFill>
            </a:rPr>
            <a:t>RoadMap</a:t>
          </a:r>
          <a:endParaRPr lang="en-US" sz="1400" b="1" kern="1200" dirty="0">
            <a:solidFill>
              <a:srgbClr val="000000"/>
            </a:solidFill>
          </a:endParaRPr>
        </a:p>
        <a:p>
          <a:pPr marL="0" lvl="0" indent="0" algn="ctr" defTabSz="622300">
            <a:lnSpc>
              <a:spcPct val="90000"/>
            </a:lnSpc>
            <a:spcBef>
              <a:spcPct val="0"/>
            </a:spcBef>
            <a:spcAft>
              <a:spcPct val="35000"/>
            </a:spcAft>
            <a:buNone/>
          </a:pPr>
          <a:r>
            <a:rPr lang="en-US" sz="1400" b="1" kern="1200" dirty="0">
              <a:solidFill>
                <a:srgbClr val="000000"/>
              </a:solidFill>
            </a:rPr>
            <a:t>2004</a:t>
          </a:r>
        </a:p>
      </dsp:txBody>
      <dsp:txXfrm>
        <a:off x="2245290" y="2809994"/>
        <a:ext cx="1605418" cy="939859"/>
      </dsp:txXfrm>
    </dsp:sp>
    <dsp:sp modelId="{E2EB27B0-A134-854F-8B0A-8A8897738C78}">
      <dsp:nvSpPr>
        <dsp:cNvPr id="0" name=""/>
        <dsp:cNvSpPr/>
      </dsp:nvSpPr>
      <dsp:spPr>
        <a:xfrm rot="16200000">
          <a:off x="1934694"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EBAACF-FE17-6345-BB12-3446D79CE65B}">
      <dsp:nvSpPr>
        <dsp:cNvPr id="0" name=""/>
        <dsp:cNvSpPr/>
      </dsp:nvSpPr>
      <dsp:spPr>
        <a:xfrm>
          <a:off x="2216050"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000000"/>
              </a:solidFill>
            </a:rPr>
            <a:t>RoadMap</a:t>
          </a:r>
          <a:r>
            <a:rPr lang="en-US" sz="1400" b="1" kern="1200" baseline="0" dirty="0">
              <a:solidFill>
                <a:srgbClr val="000000"/>
              </a:solidFill>
            </a:rPr>
            <a:t> T32 * K12</a:t>
          </a:r>
        </a:p>
        <a:p>
          <a:pPr marL="0" lvl="0" indent="0" algn="ctr" defTabSz="622300">
            <a:lnSpc>
              <a:spcPct val="90000"/>
            </a:lnSpc>
            <a:spcBef>
              <a:spcPct val="0"/>
            </a:spcBef>
            <a:spcAft>
              <a:spcPct val="35000"/>
            </a:spcAft>
            <a:buNone/>
          </a:pPr>
          <a:r>
            <a:rPr lang="en-US" sz="1400" b="1" kern="1200" baseline="0" dirty="0">
              <a:solidFill>
                <a:srgbClr val="000000"/>
              </a:solidFill>
            </a:rPr>
            <a:t>2005</a:t>
          </a:r>
          <a:endParaRPr lang="en-US" sz="1400" b="1" kern="1200" dirty="0">
            <a:solidFill>
              <a:srgbClr val="000000"/>
            </a:solidFill>
          </a:endParaRPr>
        </a:p>
      </dsp:txBody>
      <dsp:txXfrm>
        <a:off x="2245290" y="1562070"/>
        <a:ext cx="1605418" cy="939859"/>
      </dsp:txXfrm>
    </dsp:sp>
    <dsp:sp modelId="{32E7C7D9-E978-D54D-8600-BEB1089027DB}">
      <dsp:nvSpPr>
        <dsp:cNvPr id="0" name=""/>
        <dsp:cNvSpPr/>
      </dsp:nvSpPr>
      <dsp:spPr>
        <a:xfrm>
          <a:off x="2558656" y="456209"/>
          <a:ext cx="2203158"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9D91864-1F52-894D-BACE-65315471EFC4}">
      <dsp:nvSpPr>
        <dsp:cNvPr id="0" name=""/>
        <dsp:cNvSpPr/>
      </dsp:nvSpPr>
      <dsp:spPr>
        <a:xfrm>
          <a:off x="2216050"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1 NCRR</a:t>
          </a:r>
        </a:p>
        <a:p>
          <a:pPr marL="0" lvl="0" indent="0" algn="ctr" defTabSz="622300">
            <a:lnSpc>
              <a:spcPct val="90000"/>
            </a:lnSpc>
            <a:spcBef>
              <a:spcPct val="0"/>
            </a:spcBef>
            <a:spcAft>
              <a:spcPct val="35000"/>
            </a:spcAft>
            <a:buNone/>
          </a:pPr>
          <a:r>
            <a:rPr lang="en-US" sz="1400" b="1" kern="1200" dirty="0">
              <a:solidFill>
                <a:srgbClr val="000000"/>
              </a:solidFill>
            </a:rPr>
            <a:t>KL2 &amp; TL1 Programs</a:t>
          </a:r>
        </a:p>
        <a:p>
          <a:pPr marL="0" lvl="0" indent="0" algn="ctr" defTabSz="622300">
            <a:lnSpc>
              <a:spcPct val="90000"/>
            </a:lnSpc>
            <a:spcBef>
              <a:spcPct val="0"/>
            </a:spcBef>
            <a:spcAft>
              <a:spcPct val="35000"/>
            </a:spcAft>
            <a:buNone/>
          </a:pPr>
          <a:r>
            <a:rPr lang="en-US" sz="1400" b="1" kern="1200" dirty="0">
              <a:solidFill>
                <a:srgbClr val="000000"/>
              </a:solidFill>
            </a:rPr>
            <a:t>2006</a:t>
          </a:r>
        </a:p>
      </dsp:txBody>
      <dsp:txXfrm>
        <a:off x="2245290" y="314146"/>
        <a:ext cx="1605418" cy="939859"/>
      </dsp:txXfrm>
    </dsp:sp>
    <dsp:sp modelId="{6F5932F7-C538-E642-A4AB-D459CFE207D8}">
      <dsp:nvSpPr>
        <dsp:cNvPr id="0" name=""/>
        <dsp:cNvSpPr/>
      </dsp:nvSpPr>
      <dsp:spPr>
        <a:xfrm rot="5400000">
          <a:off x="4147679"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AC30DE-65AB-6748-AEC8-4BE49193B2D3}">
      <dsp:nvSpPr>
        <dsp:cNvPr id="0" name=""/>
        <dsp:cNvSpPr/>
      </dsp:nvSpPr>
      <dsp:spPr>
        <a:xfrm>
          <a:off x="4429035"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2</a:t>
          </a:r>
        </a:p>
        <a:p>
          <a:pPr marL="0" lvl="0" indent="0" algn="ctr" defTabSz="622300">
            <a:lnSpc>
              <a:spcPct val="90000"/>
            </a:lnSpc>
            <a:spcBef>
              <a:spcPct val="0"/>
            </a:spcBef>
            <a:spcAft>
              <a:spcPct val="35000"/>
            </a:spcAft>
            <a:buNone/>
          </a:pPr>
          <a:r>
            <a:rPr lang="en-US" sz="1400" b="1" kern="1200" dirty="0">
              <a:solidFill>
                <a:srgbClr val="000000"/>
              </a:solidFill>
            </a:rPr>
            <a:t>NCAT</a:t>
          </a:r>
        </a:p>
        <a:p>
          <a:pPr marL="0" lvl="0" indent="0" algn="ctr" defTabSz="622300">
            <a:lnSpc>
              <a:spcPct val="90000"/>
            </a:lnSpc>
            <a:spcBef>
              <a:spcPct val="0"/>
            </a:spcBef>
            <a:spcAft>
              <a:spcPct val="35000"/>
            </a:spcAft>
            <a:buNone/>
          </a:pPr>
          <a:r>
            <a:rPr lang="en-US" sz="1400" b="1" kern="1200" dirty="0">
              <a:solidFill>
                <a:srgbClr val="000000"/>
              </a:solidFill>
            </a:rPr>
            <a:t>2012</a:t>
          </a:r>
        </a:p>
      </dsp:txBody>
      <dsp:txXfrm>
        <a:off x="4458275" y="314146"/>
        <a:ext cx="1605418" cy="939859"/>
      </dsp:txXfrm>
    </dsp:sp>
    <dsp:sp modelId="{29204B78-FC12-454C-BFFE-39A60B73F8D5}">
      <dsp:nvSpPr>
        <dsp:cNvPr id="0" name=""/>
        <dsp:cNvSpPr/>
      </dsp:nvSpPr>
      <dsp:spPr>
        <a:xfrm rot="5400000">
          <a:off x="4147679"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7C592F-4693-F643-B6E8-9FEC072120AA}">
      <dsp:nvSpPr>
        <dsp:cNvPr id="0" name=""/>
        <dsp:cNvSpPr/>
      </dsp:nvSpPr>
      <dsp:spPr>
        <a:xfrm>
          <a:off x="4429035"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3</a:t>
          </a:r>
        </a:p>
        <a:p>
          <a:pPr marL="0" lvl="0" indent="0" algn="ctr" defTabSz="622300">
            <a:lnSpc>
              <a:spcPct val="90000"/>
            </a:lnSpc>
            <a:spcBef>
              <a:spcPct val="0"/>
            </a:spcBef>
            <a:spcAft>
              <a:spcPct val="35000"/>
            </a:spcAft>
            <a:buNone/>
          </a:pPr>
          <a:r>
            <a:rPr lang="en-US" sz="1400" b="1" kern="1200" dirty="0">
              <a:solidFill>
                <a:srgbClr val="000000"/>
              </a:solidFill>
            </a:rPr>
            <a:t>Current RFA</a:t>
          </a:r>
        </a:p>
      </dsp:txBody>
      <dsp:txXfrm>
        <a:off x="4458275" y="1562070"/>
        <a:ext cx="1605418" cy="939859"/>
      </dsp:txXfrm>
    </dsp:sp>
    <dsp:sp modelId="{0BB62EF8-9810-1742-B280-C8F8E57B1E4F}">
      <dsp:nvSpPr>
        <dsp:cNvPr id="0" name=""/>
        <dsp:cNvSpPr/>
      </dsp:nvSpPr>
      <dsp:spPr>
        <a:xfrm>
          <a:off x="4429035"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endParaRPr lang="en-US" sz="4200" kern="1200" dirty="0"/>
        </a:p>
      </dsp:txBody>
      <dsp:txXfrm>
        <a:off x="4458275" y="2809994"/>
        <a:ext cx="1605418" cy="939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FD35-494C-5B40-B01D-D08CA0D68E3B}">
      <dsp:nvSpPr>
        <dsp:cNvPr id="0" name=""/>
        <dsp:cNvSpPr/>
      </dsp:nvSpPr>
      <dsp:spPr>
        <a:xfrm rot="5400000">
          <a:off x="-278290"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7DA632-1B43-2C40-BFDE-36DBE17A3265}">
      <dsp:nvSpPr>
        <dsp:cNvPr id="0" name=""/>
        <dsp:cNvSpPr/>
      </dsp:nvSpPr>
      <dsp:spPr>
        <a:xfrm>
          <a:off x="3065"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NIH Directors  Panel of Experts: POR</a:t>
          </a:r>
        </a:p>
        <a:p>
          <a:pPr marL="0" lvl="0" indent="0" algn="ctr" defTabSz="622300">
            <a:lnSpc>
              <a:spcPct val="90000"/>
            </a:lnSpc>
            <a:spcBef>
              <a:spcPct val="0"/>
            </a:spcBef>
            <a:spcAft>
              <a:spcPct val="35000"/>
            </a:spcAft>
            <a:buNone/>
          </a:pPr>
          <a:r>
            <a:rPr lang="en-US" sz="1400" b="1" kern="1200" dirty="0">
              <a:solidFill>
                <a:schemeClr val="tx1"/>
              </a:solidFill>
            </a:rPr>
            <a:t>Recommendations </a:t>
          </a:r>
        </a:p>
        <a:p>
          <a:pPr marL="0" lvl="0" indent="0" algn="ctr" defTabSz="622300">
            <a:lnSpc>
              <a:spcPct val="90000"/>
            </a:lnSpc>
            <a:spcBef>
              <a:spcPct val="0"/>
            </a:spcBef>
            <a:spcAft>
              <a:spcPct val="35000"/>
            </a:spcAft>
            <a:buNone/>
          </a:pPr>
          <a:r>
            <a:rPr lang="en-US" sz="1400" b="1" kern="1200" dirty="0">
              <a:solidFill>
                <a:schemeClr val="tx1"/>
              </a:solidFill>
            </a:rPr>
            <a:t>1995</a:t>
          </a:r>
        </a:p>
      </dsp:txBody>
      <dsp:txXfrm>
        <a:off x="32305" y="314146"/>
        <a:ext cx="1605418" cy="939859"/>
      </dsp:txXfrm>
    </dsp:sp>
    <dsp:sp modelId="{4A0FF23A-C77D-5A48-8A75-E3153D3BFAE9}">
      <dsp:nvSpPr>
        <dsp:cNvPr id="0" name=""/>
        <dsp:cNvSpPr/>
      </dsp:nvSpPr>
      <dsp:spPr>
        <a:xfrm rot="5400000">
          <a:off x="-278290"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C2EDA45-7117-BE48-A957-B087AD13B9AB}">
      <dsp:nvSpPr>
        <dsp:cNvPr id="0" name=""/>
        <dsp:cNvSpPr/>
      </dsp:nvSpPr>
      <dsp:spPr>
        <a:xfrm>
          <a:off x="3065"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K30, Mentored K23, Health Services KO8, KO7, K24</a:t>
          </a:r>
        </a:p>
      </dsp:txBody>
      <dsp:txXfrm>
        <a:off x="32305" y="1562070"/>
        <a:ext cx="1605418" cy="939859"/>
      </dsp:txXfrm>
    </dsp:sp>
    <dsp:sp modelId="{CEDA0A58-9B04-BC4C-8BB2-2E7A2038BEAD}">
      <dsp:nvSpPr>
        <dsp:cNvPr id="0" name=""/>
        <dsp:cNvSpPr/>
      </dsp:nvSpPr>
      <dsp:spPr>
        <a:xfrm>
          <a:off x="345671" y="2952057"/>
          <a:ext cx="2203158"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DF354B-4FB2-FC4E-A153-27E0F2AC1D27}">
      <dsp:nvSpPr>
        <dsp:cNvPr id="0" name=""/>
        <dsp:cNvSpPr/>
      </dsp:nvSpPr>
      <dsp:spPr>
        <a:xfrm>
          <a:off x="3065"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NCI</a:t>
          </a:r>
          <a:r>
            <a:rPr lang="en-US" sz="1400" b="1" kern="1200" baseline="0" dirty="0">
              <a:solidFill>
                <a:srgbClr val="000000"/>
              </a:solidFill>
            </a:rPr>
            <a:t> LLM PRG</a:t>
          </a:r>
        </a:p>
        <a:p>
          <a:pPr marL="0" lvl="0" indent="0" algn="ctr" defTabSz="622300">
            <a:lnSpc>
              <a:spcPct val="90000"/>
            </a:lnSpc>
            <a:spcBef>
              <a:spcPct val="0"/>
            </a:spcBef>
            <a:spcAft>
              <a:spcPct val="35000"/>
            </a:spcAft>
            <a:buNone/>
          </a:pPr>
          <a:r>
            <a:rPr lang="en-US" sz="1400" b="1" kern="1200" baseline="0" dirty="0">
              <a:solidFill>
                <a:srgbClr val="000000"/>
              </a:solidFill>
            </a:rPr>
            <a:t>2000/2001</a:t>
          </a:r>
        </a:p>
        <a:p>
          <a:pPr marL="0" lvl="0" indent="0" algn="ctr" defTabSz="622300">
            <a:lnSpc>
              <a:spcPct val="90000"/>
            </a:lnSpc>
            <a:spcBef>
              <a:spcPct val="0"/>
            </a:spcBef>
            <a:spcAft>
              <a:spcPct val="35000"/>
            </a:spcAft>
            <a:buNone/>
          </a:pPr>
          <a:r>
            <a:rPr lang="en-US" sz="1400" b="1" kern="1200" baseline="0" dirty="0">
              <a:solidFill>
                <a:srgbClr val="000000"/>
              </a:solidFill>
            </a:rPr>
            <a:t>C-TRAC</a:t>
          </a:r>
        </a:p>
      </dsp:txBody>
      <dsp:txXfrm>
        <a:off x="32305" y="2809994"/>
        <a:ext cx="1605418" cy="939859"/>
      </dsp:txXfrm>
    </dsp:sp>
    <dsp:sp modelId="{646B4DDE-0FE6-5740-A814-68C5649DE6E7}">
      <dsp:nvSpPr>
        <dsp:cNvPr id="0" name=""/>
        <dsp:cNvSpPr/>
      </dsp:nvSpPr>
      <dsp:spPr>
        <a:xfrm rot="16200000">
          <a:off x="1934694"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A9A11D-9C28-FF41-A466-4CAA18F9F4FA}">
      <dsp:nvSpPr>
        <dsp:cNvPr id="0" name=""/>
        <dsp:cNvSpPr/>
      </dsp:nvSpPr>
      <dsp:spPr>
        <a:xfrm>
          <a:off x="2216050"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NIH </a:t>
          </a:r>
          <a:r>
            <a:rPr lang="en-US" sz="1400" b="1" kern="1200" dirty="0" err="1">
              <a:solidFill>
                <a:srgbClr val="000000"/>
              </a:solidFill>
            </a:rPr>
            <a:t>RoadMap</a:t>
          </a:r>
          <a:endParaRPr lang="en-US" sz="1400" b="1" kern="1200" dirty="0">
            <a:solidFill>
              <a:srgbClr val="000000"/>
            </a:solidFill>
          </a:endParaRPr>
        </a:p>
        <a:p>
          <a:pPr marL="0" lvl="0" indent="0" algn="ctr" defTabSz="622300">
            <a:lnSpc>
              <a:spcPct val="90000"/>
            </a:lnSpc>
            <a:spcBef>
              <a:spcPct val="0"/>
            </a:spcBef>
            <a:spcAft>
              <a:spcPct val="35000"/>
            </a:spcAft>
            <a:buNone/>
          </a:pPr>
          <a:r>
            <a:rPr lang="en-US" sz="1400" b="1" kern="1200" dirty="0">
              <a:solidFill>
                <a:srgbClr val="000000"/>
              </a:solidFill>
            </a:rPr>
            <a:t>2004</a:t>
          </a:r>
        </a:p>
      </dsp:txBody>
      <dsp:txXfrm>
        <a:off x="2245290" y="2809994"/>
        <a:ext cx="1605418" cy="939859"/>
      </dsp:txXfrm>
    </dsp:sp>
    <dsp:sp modelId="{E2EB27B0-A134-854F-8B0A-8A8897738C78}">
      <dsp:nvSpPr>
        <dsp:cNvPr id="0" name=""/>
        <dsp:cNvSpPr/>
      </dsp:nvSpPr>
      <dsp:spPr>
        <a:xfrm rot="16200000">
          <a:off x="1934694"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EBAACF-FE17-6345-BB12-3446D79CE65B}">
      <dsp:nvSpPr>
        <dsp:cNvPr id="0" name=""/>
        <dsp:cNvSpPr/>
      </dsp:nvSpPr>
      <dsp:spPr>
        <a:xfrm>
          <a:off x="2216050"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000000"/>
              </a:solidFill>
            </a:rPr>
            <a:t>RoadMap</a:t>
          </a:r>
          <a:r>
            <a:rPr lang="en-US" sz="1400" b="1" kern="1200" baseline="0" dirty="0">
              <a:solidFill>
                <a:srgbClr val="000000"/>
              </a:solidFill>
            </a:rPr>
            <a:t> T32 * K12</a:t>
          </a:r>
        </a:p>
        <a:p>
          <a:pPr marL="0" lvl="0" indent="0" algn="ctr" defTabSz="622300">
            <a:lnSpc>
              <a:spcPct val="90000"/>
            </a:lnSpc>
            <a:spcBef>
              <a:spcPct val="0"/>
            </a:spcBef>
            <a:spcAft>
              <a:spcPct val="35000"/>
            </a:spcAft>
            <a:buNone/>
          </a:pPr>
          <a:r>
            <a:rPr lang="en-US" sz="1400" b="1" kern="1200" baseline="0" dirty="0">
              <a:solidFill>
                <a:srgbClr val="000000"/>
              </a:solidFill>
            </a:rPr>
            <a:t>2005</a:t>
          </a:r>
          <a:endParaRPr lang="en-US" sz="1400" b="1" kern="1200" dirty="0">
            <a:solidFill>
              <a:srgbClr val="000000"/>
            </a:solidFill>
          </a:endParaRPr>
        </a:p>
      </dsp:txBody>
      <dsp:txXfrm>
        <a:off x="2245290" y="1562070"/>
        <a:ext cx="1605418" cy="939859"/>
      </dsp:txXfrm>
    </dsp:sp>
    <dsp:sp modelId="{32E7C7D9-E978-D54D-8600-BEB1089027DB}">
      <dsp:nvSpPr>
        <dsp:cNvPr id="0" name=""/>
        <dsp:cNvSpPr/>
      </dsp:nvSpPr>
      <dsp:spPr>
        <a:xfrm>
          <a:off x="2558656" y="456209"/>
          <a:ext cx="2203158"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9D91864-1F52-894D-BACE-65315471EFC4}">
      <dsp:nvSpPr>
        <dsp:cNvPr id="0" name=""/>
        <dsp:cNvSpPr/>
      </dsp:nvSpPr>
      <dsp:spPr>
        <a:xfrm>
          <a:off x="2216050"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1 NCRR</a:t>
          </a:r>
        </a:p>
        <a:p>
          <a:pPr marL="0" lvl="0" indent="0" algn="ctr" defTabSz="622300">
            <a:lnSpc>
              <a:spcPct val="90000"/>
            </a:lnSpc>
            <a:spcBef>
              <a:spcPct val="0"/>
            </a:spcBef>
            <a:spcAft>
              <a:spcPct val="35000"/>
            </a:spcAft>
            <a:buNone/>
          </a:pPr>
          <a:r>
            <a:rPr lang="en-US" sz="1400" b="1" kern="1200" dirty="0">
              <a:solidFill>
                <a:srgbClr val="000000"/>
              </a:solidFill>
            </a:rPr>
            <a:t>KL2 &amp; TL1 Programs</a:t>
          </a:r>
        </a:p>
        <a:p>
          <a:pPr marL="0" lvl="0" indent="0" algn="ctr" defTabSz="622300">
            <a:lnSpc>
              <a:spcPct val="90000"/>
            </a:lnSpc>
            <a:spcBef>
              <a:spcPct val="0"/>
            </a:spcBef>
            <a:spcAft>
              <a:spcPct val="35000"/>
            </a:spcAft>
            <a:buNone/>
          </a:pPr>
          <a:r>
            <a:rPr lang="en-US" sz="1400" b="1" kern="1200" dirty="0">
              <a:solidFill>
                <a:srgbClr val="000000"/>
              </a:solidFill>
            </a:rPr>
            <a:t>2006</a:t>
          </a:r>
        </a:p>
      </dsp:txBody>
      <dsp:txXfrm>
        <a:off x="2245290" y="314146"/>
        <a:ext cx="1605418" cy="939859"/>
      </dsp:txXfrm>
    </dsp:sp>
    <dsp:sp modelId="{6F5932F7-C538-E642-A4AB-D459CFE207D8}">
      <dsp:nvSpPr>
        <dsp:cNvPr id="0" name=""/>
        <dsp:cNvSpPr/>
      </dsp:nvSpPr>
      <dsp:spPr>
        <a:xfrm rot="5400000">
          <a:off x="4147679"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AC30DE-65AB-6748-AEC8-4BE49193B2D3}">
      <dsp:nvSpPr>
        <dsp:cNvPr id="0" name=""/>
        <dsp:cNvSpPr/>
      </dsp:nvSpPr>
      <dsp:spPr>
        <a:xfrm>
          <a:off x="4429035"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2</a:t>
          </a:r>
        </a:p>
        <a:p>
          <a:pPr marL="0" lvl="0" indent="0" algn="ctr" defTabSz="622300">
            <a:lnSpc>
              <a:spcPct val="90000"/>
            </a:lnSpc>
            <a:spcBef>
              <a:spcPct val="0"/>
            </a:spcBef>
            <a:spcAft>
              <a:spcPct val="35000"/>
            </a:spcAft>
            <a:buNone/>
          </a:pPr>
          <a:r>
            <a:rPr lang="en-US" sz="1400" b="1" kern="1200" dirty="0">
              <a:solidFill>
                <a:srgbClr val="000000"/>
              </a:solidFill>
            </a:rPr>
            <a:t>NCAT</a:t>
          </a:r>
        </a:p>
        <a:p>
          <a:pPr marL="0" lvl="0" indent="0" algn="ctr" defTabSz="622300">
            <a:lnSpc>
              <a:spcPct val="90000"/>
            </a:lnSpc>
            <a:spcBef>
              <a:spcPct val="0"/>
            </a:spcBef>
            <a:spcAft>
              <a:spcPct val="35000"/>
            </a:spcAft>
            <a:buNone/>
          </a:pPr>
          <a:r>
            <a:rPr lang="en-US" sz="1400" b="1" kern="1200" dirty="0">
              <a:solidFill>
                <a:srgbClr val="000000"/>
              </a:solidFill>
            </a:rPr>
            <a:t>2012</a:t>
          </a:r>
        </a:p>
      </dsp:txBody>
      <dsp:txXfrm>
        <a:off x="4458275" y="314146"/>
        <a:ext cx="1605418" cy="939859"/>
      </dsp:txXfrm>
    </dsp:sp>
    <dsp:sp modelId="{29204B78-FC12-454C-BFFE-39A60B73F8D5}">
      <dsp:nvSpPr>
        <dsp:cNvPr id="0" name=""/>
        <dsp:cNvSpPr/>
      </dsp:nvSpPr>
      <dsp:spPr>
        <a:xfrm rot="5400000">
          <a:off x="4147679"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7C592F-4693-F643-B6E8-9FEC072120AA}">
      <dsp:nvSpPr>
        <dsp:cNvPr id="0" name=""/>
        <dsp:cNvSpPr/>
      </dsp:nvSpPr>
      <dsp:spPr>
        <a:xfrm>
          <a:off x="4429035"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3</a:t>
          </a:r>
        </a:p>
        <a:p>
          <a:pPr marL="0" lvl="0" indent="0" algn="ctr" defTabSz="622300">
            <a:lnSpc>
              <a:spcPct val="90000"/>
            </a:lnSpc>
            <a:spcBef>
              <a:spcPct val="0"/>
            </a:spcBef>
            <a:spcAft>
              <a:spcPct val="35000"/>
            </a:spcAft>
            <a:buNone/>
          </a:pPr>
          <a:r>
            <a:rPr lang="en-US" sz="1400" b="1" kern="1200" dirty="0">
              <a:solidFill>
                <a:srgbClr val="000000"/>
              </a:solidFill>
            </a:rPr>
            <a:t>Current RFA</a:t>
          </a:r>
        </a:p>
      </dsp:txBody>
      <dsp:txXfrm>
        <a:off x="4458275" y="1562070"/>
        <a:ext cx="1605418" cy="939859"/>
      </dsp:txXfrm>
    </dsp:sp>
    <dsp:sp modelId="{0BB62EF8-9810-1742-B280-C8F8E57B1E4F}">
      <dsp:nvSpPr>
        <dsp:cNvPr id="0" name=""/>
        <dsp:cNvSpPr/>
      </dsp:nvSpPr>
      <dsp:spPr>
        <a:xfrm>
          <a:off x="4429035"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endParaRPr lang="en-US" sz="4200" kern="1200" dirty="0"/>
        </a:p>
      </dsp:txBody>
      <dsp:txXfrm>
        <a:off x="4458275" y="2809994"/>
        <a:ext cx="1605418" cy="939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FD35-494C-5B40-B01D-D08CA0D68E3B}">
      <dsp:nvSpPr>
        <dsp:cNvPr id="0" name=""/>
        <dsp:cNvSpPr/>
      </dsp:nvSpPr>
      <dsp:spPr>
        <a:xfrm rot="5400000">
          <a:off x="-278290"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7DA632-1B43-2C40-BFDE-36DBE17A3265}">
      <dsp:nvSpPr>
        <dsp:cNvPr id="0" name=""/>
        <dsp:cNvSpPr/>
      </dsp:nvSpPr>
      <dsp:spPr>
        <a:xfrm>
          <a:off x="3065"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NIH Directors  Panel of Experts: POR</a:t>
          </a:r>
        </a:p>
        <a:p>
          <a:pPr marL="0" lvl="0" indent="0" algn="ctr" defTabSz="622300">
            <a:lnSpc>
              <a:spcPct val="90000"/>
            </a:lnSpc>
            <a:spcBef>
              <a:spcPct val="0"/>
            </a:spcBef>
            <a:spcAft>
              <a:spcPct val="35000"/>
            </a:spcAft>
            <a:buNone/>
          </a:pPr>
          <a:r>
            <a:rPr lang="en-US" sz="1400" b="1" kern="1200" dirty="0">
              <a:solidFill>
                <a:schemeClr val="tx1"/>
              </a:solidFill>
            </a:rPr>
            <a:t>Recommendations </a:t>
          </a:r>
        </a:p>
        <a:p>
          <a:pPr marL="0" lvl="0" indent="0" algn="ctr" defTabSz="622300">
            <a:lnSpc>
              <a:spcPct val="90000"/>
            </a:lnSpc>
            <a:spcBef>
              <a:spcPct val="0"/>
            </a:spcBef>
            <a:spcAft>
              <a:spcPct val="35000"/>
            </a:spcAft>
            <a:buNone/>
          </a:pPr>
          <a:r>
            <a:rPr lang="en-US" sz="1400" b="1" kern="1200" dirty="0">
              <a:solidFill>
                <a:schemeClr val="tx1"/>
              </a:solidFill>
            </a:rPr>
            <a:t>1995</a:t>
          </a:r>
        </a:p>
      </dsp:txBody>
      <dsp:txXfrm>
        <a:off x="32305" y="314146"/>
        <a:ext cx="1605418" cy="939859"/>
      </dsp:txXfrm>
    </dsp:sp>
    <dsp:sp modelId="{4A0FF23A-C77D-5A48-8A75-E3153D3BFAE9}">
      <dsp:nvSpPr>
        <dsp:cNvPr id="0" name=""/>
        <dsp:cNvSpPr/>
      </dsp:nvSpPr>
      <dsp:spPr>
        <a:xfrm rot="5400000">
          <a:off x="-278290"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C2EDA45-7117-BE48-A957-B087AD13B9AB}">
      <dsp:nvSpPr>
        <dsp:cNvPr id="0" name=""/>
        <dsp:cNvSpPr/>
      </dsp:nvSpPr>
      <dsp:spPr>
        <a:xfrm>
          <a:off x="3065"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K30, Mentored K23, Health Services KO8, KO7, K24</a:t>
          </a:r>
        </a:p>
      </dsp:txBody>
      <dsp:txXfrm>
        <a:off x="32305" y="1562070"/>
        <a:ext cx="1605418" cy="939859"/>
      </dsp:txXfrm>
    </dsp:sp>
    <dsp:sp modelId="{CEDA0A58-9B04-BC4C-8BB2-2E7A2038BEAD}">
      <dsp:nvSpPr>
        <dsp:cNvPr id="0" name=""/>
        <dsp:cNvSpPr/>
      </dsp:nvSpPr>
      <dsp:spPr>
        <a:xfrm>
          <a:off x="345671" y="2952057"/>
          <a:ext cx="2203158"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DF354B-4FB2-FC4E-A153-27E0F2AC1D27}">
      <dsp:nvSpPr>
        <dsp:cNvPr id="0" name=""/>
        <dsp:cNvSpPr/>
      </dsp:nvSpPr>
      <dsp:spPr>
        <a:xfrm>
          <a:off x="3065"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NCI</a:t>
          </a:r>
          <a:r>
            <a:rPr lang="en-US" sz="1400" b="1" kern="1200" baseline="0" dirty="0">
              <a:solidFill>
                <a:srgbClr val="000000"/>
              </a:solidFill>
            </a:rPr>
            <a:t> LLM PRG</a:t>
          </a:r>
        </a:p>
        <a:p>
          <a:pPr marL="0" lvl="0" indent="0" algn="ctr" defTabSz="622300">
            <a:lnSpc>
              <a:spcPct val="90000"/>
            </a:lnSpc>
            <a:spcBef>
              <a:spcPct val="0"/>
            </a:spcBef>
            <a:spcAft>
              <a:spcPct val="35000"/>
            </a:spcAft>
            <a:buNone/>
          </a:pPr>
          <a:r>
            <a:rPr lang="en-US" sz="1400" b="1" kern="1200" baseline="0" dirty="0">
              <a:solidFill>
                <a:srgbClr val="000000"/>
              </a:solidFill>
            </a:rPr>
            <a:t>2000/2001</a:t>
          </a:r>
        </a:p>
        <a:p>
          <a:pPr marL="0" lvl="0" indent="0" algn="ctr" defTabSz="622300">
            <a:lnSpc>
              <a:spcPct val="90000"/>
            </a:lnSpc>
            <a:spcBef>
              <a:spcPct val="0"/>
            </a:spcBef>
            <a:spcAft>
              <a:spcPct val="35000"/>
            </a:spcAft>
            <a:buNone/>
          </a:pPr>
          <a:r>
            <a:rPr lang="en-US" sz="1400" b="1" kern="1200" baseline="0" dirty="0">
              <a:solidFill>
                <a:srgbClr val="000000"/>
              </a:solidFill>
            </a:rPr>
            <a:t>C-TRAC</a:t>
          </a:r>
        </a:p>
      </dsp:txBody>
      <dsp:txXfrm>
        <a:off x="32305" y="2809994"/>
        <a:ext cx="1605418" cy="939859"/>
      </dsp:txXfrm>
    </dsp:sp>
    <dsp:sp modelId="{646B4DDE-0FE6-5740-A814-68C5649DE6E7}">
      <dsp:nvSpPr>
        <dsp:cNvPr id="0" name=""/>
        <dsp:cNvSpPr/>
      </dsp:nvSpPr>
      <dsp:spPr>
        <a:xfrm rot="16200000">
          <a:off x="1934694"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A9A11D-9C28-FF41-A466-4CAA18F9F4FA}">
      <dsp:nvSpPr>
        <dsp:cNvPr id="0" name=""/>
        <dsp:cNvSpPr/>
      </dsp:nvSpPr>
      <dsp:spPr>
        <a:xfrm>
          <a:off x="2216050"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NIH </a:t>
          </a:r>
          <a:r>
            <a:rPr lang="en-US" sz="1400" b="1" kern="1200" dirty="0" err="1">
              <a:solidFill>
                <a:srgbClr val="000000"/>
              </a:solidFill>
            </a:rPr>
            <a:t>RoadMap</a:t>
          </a:r>
          <a:endParaRPr lang="en-US" sz="1400" b="1" kern="1200" dirty="0">
            <a:solidFill>
              <a:srgbClr val="000000"/>
            </a:solidFill>
          </a:endParaRPr>
        </a:p>
        <a:p>
          <a:pPr marL="0" lvl="0" indent="0" algn="ctr" defTabSz="622300">
            <a:lnSpc>
              <a:spcPct val="90000"/>
            </a:lnSpc>
            <a:spcBef>
              <a:spcPct val="0"/>
            </a:spcBef>
            <a:spcAft>
              <a:spcPct val="35000"/>
            </a:spcAft>
            <a:buNone/>
          </a:pPr>
          <a:r>
            <a:rPr lang="en-US" sz="1400" b="1" kern="1200" dirty="0">
              <a:solidFill>
                <a:srgbClr val="000000"/>
              </a:solidFill>
            </a:rPr>
            <a:t>2004</a:t>
          </a:r>
        </a:p>
      </dsp:txBody>
      <dsp:txXfrm>
        <a:off x="2245290" y="2809994"/>
        <a:ext cx="1605418" cy="939859"/>
      </dsp:txXfrm>
    </dsp:sp>
    <dsp:sp modelId="{E2EB27B0-A134-854F-8B0A-8A8897738C78}">
      <dsp:nvSpPr>
        <dsp:cNvPr id="0" name=""/>
        <dsp:cNvSpPr/>
      </dsp:nvSpPr>
      <dsp:spPr>
        <a:xfrm rot="16200000">
          <a:off x="1934694"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EBAACF-FE17-6345-BB12-3446D79CE65B}">
      <dsp:nvSpPr>
        <dsp:cNvPr id="0" name=""/>
        <dsp:cNvSpPr/>
      </dsp:nvSpPr>
      <dsp:spPr>
        <a:xfrm>
          <a:off x="2216050"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solidFill>
                <a:srgbClr val="000000"/>
              </a:solidFill>
            </a:rPr>
            <a:t>RoadMap</a:t>
          </a:r>
          <a:r>
            <a:rPr lang="en-US" sz="1400" b="1" kern="1200" baseline="0" dirty="0">
              <a:solidFill>
                <a:srgbClr val="000000"/>
              </a:solidFill>
            </a:rPr>
            <a:t> T32 * K12</a:t>
          </a:r>
        </a:p>
        <a:p>
          <a:pPr marL="0" lvl="0" indent="0" algn="ctr" defTabSz="622300">
            <a:lnSpc>
              <a:spcPct val="90000"/>
            </a:lnSpc>
            <a:spcBef>
              <a:spcPct val="0"/>
            </a:spcBef>
            <a:spcAft>
              <a:spcPct val="35000"/>
            </a:spcAft>
            <a:buNone/>
          </a:pPr>
          <a:r>
            <a:rPr lang="en-US" sz="1400" b="1" kern="1200" baseline="0" dirty="0">
              <a:solidFill>
                <a:srgbClr val="000000"/>
              </a:solidFill>
            </a:rPr>
            <a:t>2005</a:t>
          </a:r>
          <a:endParaRPr lang="en-US" sz="1400" b="1" kern="1200" dirty="0">
            <a:solidFill>
              <a:srgbClr val="000000"/>
            </a:solidFill>
          </a:endParaRPr>
        </a:p>
      </dsp:txBody>
      <dsp:txXfrm>
        <a:off x="2245290" y="1562070"/>
        <a:ext cx="1605418" cy="939859"/>
      </dsp:txXfrm>
    </dsp:sp>
    <dsp:sp modelId="{32E7C7D9-E978-D54D-8600-BEB1089027DB}">
      <dsp:nvSpPr>
        <dsp:cNvPr id="0" name=""/>
        <dsp:cNvSpPr/>
      </dsp:nvSpPr>
      <dsp:spPr>
        <a:xfrm>
          <a:off x="2558656" y="456209"/>
          <a:ext cx="2203158"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9D91864-1F52-894D-BACE-65315471EFC4}">
      <dsp:nvSpPr>
        <dsp:cNvPr id="0" name=""/>
        <dsp:cNvSpPr/>
      </dsp:nvSpPr>
      <dsp:spPr>
        <a:xfrm>
          <a:off x="2216050"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1 NCRR</a:t>
          </a:r>
        </a:p>
        <a:p>
          <a:pPr marL="0" lvl="0" indent="0" algn="ctr" defTabSz="622300">
            <a:lnSpc>
              <a:spcPct val="90000"/>
            </a:lnSpc>
            <a:spcBef>
              <a:spcPct val="0"/>
            </a:spcBef>
            <a:spcAft>
              <a:spcPct val="35000"/>
            </a:spcAft>
            <a:buNone/>
          </a:pPr>
          <a:r>
            <a:rPr lang="en-US" sz="1400" b="1" kern="1200" dirty="0">
              <a:solidFill>
                <a:srgbClr val="000000"/>
              </a:solidFill>
            </a:rPr>
            <a:t>KL2 &amp; TL1 Programs</a:t>
          </a:r>
        </a:p>
        <a:p>
          <a:pPr marL="0" lvl="0" indent="0" algn="ctr" defTabSz="622300">
            <a:lnSpc>
              <a:spcPct val="90000"/>
            </a:lnSpc>
            <a:spcBef>
              <a:spcPct val="0"/>
            </a:spcBef>
            <a:spcAft>
              <a:spcPct val="35000"/>
            </a:spcAft>
            <a:buNone/>
          </a:pPr>
          <a:r>
            <a:rPr lang="en-US" sz="1400" b="1" kern="1200" dirty="0">
              <a:solidFill>
                <a:srgbClr val="000000"/>
              </a:solidFill>
            </a:rPr>
            <a:t>2006</a:t>
          </a:r>
        </a:p>
      </dsp:txBody>
      <dsp:txXfrm>
        <a:off x="2245290" y="314146"/>
        <a:ext cx="1605418" cy="939859"/>
      </dsp:txXfrm>
    </dsp:sp>
    <dsp:sp modelId="{6F5932F7-C538-E642-A4AB-D459CFE207D8}">
      <dsp:nvSpPr>
        <dsp:cNvPr id="0" name=""/>
        <dsp:cNvSpPr/>
      </dsp:nvSpPr>
      <dsp:spPr>
        <a:xfrm rot="5400000">
          <a:off x="4147679" y="1080171"/>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AC30DE-65AB-6748-AEC8-4BE49193B2D3}">
      <dsp:nvSpPr>
        <dsp:cNvPr id="0" name=""/>
        <dsp:cNvSpPr/>
      </dsp:nvSpPr>
      <dsp:spPr>
        <a:xfrm>
          <a:off x="4429035" y="284906"/>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2</a:t>
          </a:r>
        </a:p>
        <a:p>
          <a:pPr marL="0" lvl="0" indent="0" algn="ctr" defTabSz="622300">
            <a:lnSpc>
              <a:spcPct val="90000"/>
            </a:lnSpc>
            <a:spcBef>
              <a:spcPct val="0"/>
            </a:spcBef>
            <a:spcAft>
              <a:spcPct val="35000"/>
            </a:spcAft>
            <a:buNone/>
          </a:pPr>
          <a:r>
            <a:rPr lang="en-US" sz="1400" b="1" kern="1200" dirty="0">
              <a:solidFill>
                <a:srgbClr val="000000"/>
              </a:solidFill>
            </a:rPr>
            <a:t>NCAT</a:t>
          </a:r>
        </a:p>
        <a:p>
          <a:pPr marL="0" lvl="0" indent="0" algn="ctr" defTabSz="622300">
            <a:lnSpc>
              <a:spcPct val="90000"/>
            </a:lnSpc>
            <a:spcBef>
              <a:spcPct val="0"/>
            </a:spcBef>
            <a:spcAft>
              <a:spcPct val="35000"/>
            </a:spcAft>
            <a:buNone/>
          </a:pPr>
          <a:r>
            <a:rPr lang="en-US" sz="1400" b="1" kern="1200" dirty="0">
              <a:solidFill>
                <a:srgbClr val="000000"/>
              </a:solidFill>
            </a:rPr>
            <a:t>2012</a:t>
          </a:r>
        </a:p>
      </dsp:txBody>
      <dsp:txXfrm>
        <a:off x="4458275" y="314146"/>
        <a:ext cx="1605418" cy="939859"/>
      </dsp:txXfrm>
    </dsp:sp>
    <dsp:sp modelId="{29204B78-FC12-454C-BFFE-39A60B73F8D5}">
      <dsp:nvSpPr>
        <dsp:cNvPr id="0" name=""/>
        <dsp:cNvSpPr/>
      </dsp:nvSpPr>
      <dsp:spPr>
        <a:xfrm rot="5400000">
          <a:off x="4147679" y="2328095"/>
          <a:ext cx="1238097" cy="149750"/>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7C592F-4693-F643-B6E8-9FEC072120AA}">
      <dsp:nvSpPr>
        <dsp:cNvPr id="0" name=""/>
        <dsp:cNvSpPr/>
      </dsp:nvSpPr>
      <dsp:spPr>
        <a:xfrm>
          <a:off x="4429035" y="1532830"/>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CTSA Version 3</a:t>
          </a:r>
        </a:p>
        <a:p>
          <a:pPr marL="0" lvl="0" indent="0" algn="ctr" defTabSz="622300">
            <a:lnSpc>
              <a:spcPct val="90000"/>
            </a:lnSpc>
            <a:spcBef>
              <a:spcPct val="0"/>
            </a:spcBef>
            <a:spcAft>
              <a:spcPct val="35000"/>
            </a:spcAft>
            <a:buNone/>
          </a:pPr>
          <a:r>
            <a:rPr lang="en-US" sz="1400" b="1" kern="1200" dirty="0">
              <a:solidFill>
                <a:srgbClr val="000000"/>
              </a:solidFill>
            </a:rPr>
            <a:t>Current RFA</a:t>
          </a:r>
        </a:p>
      </dsp:txBody>
      <dsp:txXfrm>
        <a:off x="4458275" y="1562070"/>
        <a:ext cx="1605418" cy="939859"/>
      </dsp:txXfrm>
    </dsp:sp>
    <dsp:sp modelId="{0BB62EF8-9810-1742-B280-C8F8E57B1E4F}">
      <dsp:nvSpPr>
        <dsp:cNvPr id="0" name=""/>
        <dsp:cNvSpPr/>
      </dsp:nvSpPr>
      <dsp:spPr>
        <a:xfrm>
          <a:off x="4429035" y="2780754"/>
          <a:ext cx="1663898" cy="99833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endParaRPr lang="en-US" sz="4200" kern="1200" dirty="0"/>
        </a:p>
      </dsp:txBody>
      <dsp:txXfrm>
        <a:off x="4458275" y="2809994"/>
        <a:ext cx="1605418" cy="939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F5AF0-3D1B-6548-AD54-6EA7B164B4C8}">
      <dsp:nvSpPr>
        <dsp:cNvPr id="0" name=""/>
        <dsp:cNvSpPr/>
      </dsp:nvSpPr>
      <dsp:spPr>
        <a:xfrm rot="5400000">
          <a:off x="410088" y="1269636"/>
          <a:ext cx="1233776" cy="205297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018CC3-C59C-E145-84BE-31A2E2E3977E}">
      <dsp:nvSpPr>
        <dsp:cNvPr id="0" name=""/>
        <dsp:cNvSpPr/>
      </dsp:nvSpPr>
      <dsp:spPr>
        <a:xfrm>
          <a:off x="204140" y="1883034"/>
          <a:ext cx="1853438" cy="1624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1"/>
              </a:solidFill>
            </a:rPr>
            <a:t>Early Training Award recipients: </a:t>
          </a:r>
          <a:r>
            <a:rPr lang="en-US" sz="2000" b="1" kern="1200" dirty="0">
              <a:solidFill>
                <a:schemeClr val="tx1"/>
              </a:solidFill>
            </a:rPr>
            <a:t>F31/ F31 Equivalent Awards (pre-doctoral)</a:t>
          </a:r>
          <a:r>
            <a:rPr lang="en-US" sz="2000" b="1" kern="1200" dirty="0">
              <a:solidFill>
                <a:schemeClr val="accent1"/>
              </a:solidFill>
            </a:rPr>
            <a:t> </a:t>
          </a:r>
          <a:r>
            <a:rPr lang="en-US" sz="2000" b="1" kern="1200" dirty="0"/>
            <a:t>NRSA TL1, T32</a:t>
          </a:r>
        </a:p>
      </dsp:txBody>
      <dsp:txXfrm>
        <a:off x="204140" y="1883034"/>
        <a:ext cx="1853438" cy="1624647"/>
      </dsp:txXfrm>
    </dsp:sp>
    <dsp:sp modelId="{767BA0A8-9827-CC49-AAF6-E37976CC8728}">
      <dsp:nvSpPr>
        <dsp:cNvPr id="0" name=""/>
        <dsp:cNvSpPr/>
      </dsp:nvSpPr>
      <dsp:spPr>
        <a:xfrm>
          <a:off x="1707873" y="1118494"/>
          <a:ext cx="349705" cy="34970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272AD1-294A-9448-ABF4-7F9DA6F2B147}">
      <dsp:nvSpPr>
        <dsp:cNvPr id="0" name=""/>
        <dsp:cNvSpPr/>
      </dsp:nvSpPr>
      <dsp:spPr>
        <a:xfrm rot="5400000">
          <a:off x="2679059" y="708177"/>
          <a:ext cx="1233776" cy="205297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E8EA29-7DF7-FD43-B23E-CBCDE637831E}">
      <dsp:nvSpPr>
        <dsp:cNvPr id="0" name=""/>
        <dsp:cNvSpPr/>
      </dsp:nvSpPr>
      <dsp:spPr>
        <a:xfrm>
          <a:off x="2473111" y="1321575"/>
          <a:ext cx="1853438" cy="1624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1"/>
              </a:solidFill>
            </a:rPr>
            <a:t>Mentored</a:t>
          </a:r>
          <a:r>
            <a:rPr lang="en-US" sz="2000" b="1" kern="1200" baseline="0" dirty="0">
              <a:solidFill>
                <a:schemeClr val="accent1"/>
              </a:solidFill>
            </a:rPr>
            <a:t> Award Recipients: </a:t>
          </a:r>
          <a:r>
            <a:rPr lang="en-US" sz="2000" b="1" kern="1200" baseline="0" dirty="0">
              <a:solidFill>
                <a:schemeClr val="tx1"/>
              </a:solidFill>
            </a:rPr>
            <a:t>F32, T32, K &amp; K</a:t>
          </a:r>
          <a:r>
            <a:rPr lang="en-US" sz="2000" b="1" kern="1200" baseline="0" dirty="0"/>
            <a:t> Equivalent</a:t>
          </a:r>
          <a:endParaRPr lang="en-US" sz="2000" b="1" kern="1200" dirty="0"/>
        </a:p>
      </dsp:txBody>
      <dsp:txXfrm>
        <a:off x="2473111" y="1321575"/>
        <a:ext cx="1853438" cy="1624647"/>
      </dsp:txXfrm>
    </dsp:sp>
    <dsp:sp modelId="{56CED728-5E6B-9148-9446-C47E27EE16AA}">
      <dsp:nvSpPr>
        <dsp:cNvPr id="0" name=""/>
        <dsp:cNvSpPr/>
      </dsp:nvSpPr>
      <dsp:spPr>
        <a:xfrm>
          <a:off x="3976844" y="557035"/>
          <a:ext cx="349705" cy="34970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FE3A3E-B3CF-8741-AEF2-EF4177F4831A}">
      <dsp:nvSpPr>
        <dsp:cNvPr id="0" name=""/>
        <dsp:cNvSpPr/>
      </dsp:nvSpPr>
      <dsp:spPr>
        <a:xfrm rot="5400000">
          <a:off x="4948029" y="146718"/>
          <a:ext cx="1233776" cy="205297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5D712-14E8-BE4B-9EF0-21485105CF5A}">
      <dsp:nvSpPr>
        <dsp:cNvPr id="0" name=""/>
        <dsp:cNvSpPr/>
      </dsp:nvSpPr>
      <dsp:spPr>
        <a:xfrm>
          <a:off x="4742081" y="760116"/>
          <a:ext cx="1853438" cy="1624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1"/>
              </a:solidFill>
            </a:rPr>
            <a:t>Independent: </a:t>
          </a:r>
          <a:r>
            <a:rPr lang="en-US" sz="2000" b="1" kern="1200" dirty="0">
              <a:solidFill>
                <a:schemeClr val="tx1"/>
              </a:solidFill>
            </a:rPr>
            <a:t>R or R equivalent:</a:t>
          </a:r>
        </a:p>
        <a:p>
          <a:pPr marL="0" lvl="0" indent="0" algn="l" defTabSz="889000">
            <a:lnSpc>
              <a:spcPct val="90000"/>
            </a:lnSpc>
            <a:spcBef>
              <a:spcPct val="0"/>
            </a:spcBef>
            <a:spcAft>
              <a:spcPct val="35000"/>
            </a:spcAft>
            <a:buNone/>
          </a:pPr>
          <a:r>
            <a:rPr lang="en-US" sz="2000" b="1" kern="1200" dirty="0">
              <a:solidFill>
                <a:schemeClr val="tx1"/>
              </a:solidFill>
            </a:rPr>
            <a:t>K24 Midcareer Mentor Award</a:t>
          </a:r>
        </a:p>
      </dsp:txBody>
      <dsp:txXfrm>
        <a:off x="4742081" y="760116"/>
        <a:ext cx="1853438" cy="16246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410AE-D9B1-B148-BF92-3A334EA90A19}">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Senior</a:t>
          </a:r>
        </a:p>
      </dsp:txBody>
      <dsp:txXfrm rot="5400000">
        <a:off x="0" y="0"/>
        <a:ext cx="3048000" cy="1524000"/>
      </dsp:txXfrm>
    </dsp:sp>
    <dsp:sp modelId="{5695B777-CAF0-9A47-B71D-90FABC054884}">
      <dsp:nvSpPr>
        <dsp:cNvPr id="0" name=""/>
        <dsp:cNvSpPr/>
      </dsp:nvSpPr>
      <dsp:spPr>
        <a:xfrm>
          <a:off x="3048000" y="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Scientific</a:t>
          </a:r>
        </a:p>
      </dsp:txBody>
      <dsp:txXfrm>
        <a:off x="3048000" y="0"/>
        <a:ext cx="3048000" cy="1524000"/>
      </dsp:txXfrm>
    </dsp:sp>
    <dsp:sp modelId="{F8585C53-600F-A442-8DAC-FE0AA0F68CAA}">
      <dsp:nvSpPr>
        <dsp:cNvPr id="0" name=""/>
        <dsp:cNvSpPr/>
      </dsp:nvSpPr>
      <dsp:spPr>
        <a:xfrm rot="10800000">
          <a:off x="0" y="203200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Staff</a:t>
          </a:r>
        </a:p>
      </dsp:txBody>
      <dsp:txXfrm rot="10800000">
        <a:off x="0" y="2539999"/>
        <a:ext cx="3048000" cy="1524000"/>
      </dsp:txXfrm>
    </dsp:sp>
    <dsp:sp modelId="{72E9299B-4963-ED43-AF9C-875FD41A0386}">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Peer/Near Peer</a:t>
          </a:r>
        </a:p>
      </dsp:txBody>
      <dsp:txXfrm rot="-5400000">
        <a:off x="3048000" y="2539999"/>
        <a:ext cx="3048000" cy="1524000"/>
      </dsp:txXfrm>
    </dsp:sp>
    <dsp:sp modelId="{81699B69-8388-D74F-9D1E-286B101A155F}">
      <dsp:nvSpPr>
        <dsp:cNvPr id="0" name=""/>
        <dsp:cNvSpPr/>
      </dsp:nvSpPr>
      <dsp:spPr>
        <a:xfrm>
          <a:off x="2133600" y="1523999"/>
          <a:ext cx="1828800" cy="101600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Self</a:t>
          </a:r>
        </a:p>
      </dsp:txBody>
      <dsp:txXfrm>
        <a:off x="2183197" y="1573596"/>
        <a:ext cx="1729606" cy="91680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ECC260-ED83-BB4D-A9B0-04F149EF7A66}" type="datetimeFigureOut">
              <a:rPr lang="en-US" smtClean="0"/>
              <a:pPr/>
              <a:t>8/15/19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5EDFC-3243-5948-BE2A-B2BD15B8C123}" type="slidenum">
              <a:rPr lang="en-US" smtClean="0"/>
              <a:pPr/>
              <a:t>‹#›</a:t>
            </a:fld>
            <a:endParaRPr lang="en-US"/>
          </a:p>
        </p:txBody>
      </p:sp>
    </p:spTree>
    <p:extLst>
      <p:ext uri="{BB962C8B-B14F-4D97-AF65-F5344CB8AC3E}">
        <p14:creationId xmlns:p14="http://schemas.microsoft.com/office/powerpoint/2010/main" val="164707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96F11A9-62E5-3E40-B4E1-324C9BC898F0}" type="slidenum">
              <a:rPr lang="en-US" sz="1200"/>
              <a:pPr/>
              <a:t>36</a:t>
            </a:fld>
            <a:endParaRPr lang="en-US" sz="1200"/>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5EDFC-3243-5948-BE2A-B2BD15B8C123}" type="slidenum">
              <a:rPr lang="en-US" smtClean="0"/>
              <a:pPr/>
              <a:t>46</a:t>
            </a:fld>
            <a:endParaRPr lang="en-US"/>
          </a:p>
        </p:txBody>
      </p:sp>
    </p:spTree>
    <p:extLst>
      <p:ext uri="{BB962C8B-B14F-4D97-AF65-F5344CB8AC3E}">
        <p14:creationId xmlns:p14="http://schemas.microsoft.com/office/powerpoint/2010/main" val="323585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B016A0-DDCF-8647-8EA2-A0EE40CA58CB}" type="datetimeFigureOut">
              <a:rPr lang="en-US" smtClean="0"/>
              <a:pPr/>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016A0-DDCF-8647-8EA2-A0EE40CA58CB}" type="datetimeFigureOut">
              <a:rPr lang="en-US" smtClean="0"/>
              <a:pPr/>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016A0-DDCF-8647-8EA2-A0EE40CA58CB}" type="datetimeFigureOut">
              <a:rPr lang="en-US" smtClean="0"/>
              <a:pPr/>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7E19BE8-ED9D-3241-8BE0-ECA45BE73436}" type="slidenum">
              <a:rPr lang="en-US"/>
              <a:pPr/>
              <a:t>‹#›</a:t>
            </a:fld>
            <a:endParaRPr lang="en-US"/>
          </a:p>
        </p:txBody>
      </p:sp>
    </p:spTree>
    <p:extLst>
      <p:ext uri="{BB962C8B-B14F-4D97-AF65-F5344CB8AC3E}">
        <p14:creationId xmlns:p14="http://schemas.microsoft.com/office/powerpoint/2010/main" val="3416521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r>
              <a:rPr lang="en-US"/>
              <a:t>6/14/2010 JL Gabrilove</a:t>
            </a: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8409DD2D-051A-2A46-9988-6799636B97BF}" type="slidenum">
              <a:rPr lang="en-US"/>
              <a:pPr/>
              <a:t>‹#›</a:t>
            </a:fld>
            <a:endParaRPr lang="en-US"/>
          </a:p>
        </p:txBody>
      </p:sp>
    </p:spTree>
    <p:extLst>
      <p:ext uri="{BB962C8B-B14F-4D97-AF65-F5344CB8AC3E}">
        <p14:creationId xmlns:p14="http://schemas.microsoft.com/office/powerpoint/2010/main" val="4811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016A0-DDCF-8647-8EA2-A0EE40CA58CB}" type="datetimeFigureOut">
              <a:rPr lang="en-US" smtClean="0"/>
              <a:pPr/>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B016A0-DDCF-8647-8EA2-A0EE40CA58CB}" type="datetimeFigureOut">
              <a:rPr lang="en-US" smtClean="0"/>
              <a:pPr/>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B016A0-DDCF-8647-8EA2-A0EE40CA58CB}" type="datetimeFigureOut">
              <a:rPr lang="en-US" smtClean="0"/>
              <a:pPr/>
              <a:t>8/15/19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B016A0-DDCF-8647-8EA2-A0EE40CA58CB}" type="datetimeFigureOut">
              <a:rPr lang="en-US" smtClean="0"/>
              <a:pPr/>
              <a:t>8/15/19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016A0-DDCF-8647-8EA2-A0EE40CA58CB}" type="datetimeFigureOut">
              <a:rPr lang="en-US" smtClean="0"/>
              <a:pPr/>
              <a:t>8/15/19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016A0-DDCF-8647-8EA2-A0EE40CA58CB}" type="datetimeFigureOut">
              <a:rPr lang="en-US" smtClean="0"/>
              <a:pPr/>
              <a:t>8/15/19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B016A0-DDCF-8647-8EA2-A0EE40CA58CB}" type="datetimeFigureOut">
              <a:rPr lang="en-US" smtClean="0"/>
              <a:pPr/>
              <a:t>8/15/19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B016A0-DDCF-8647-8EA2-A0EE40CA58CB}" type="datetimeFigureOut">
              <a:rPr lang="en-US" smtClean="0"/>
              <a:pPr/>
              <a:t>8/15/19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0F093-900F-9C4D-8387-5362077F2C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016A0-DDCF-8647-8EA2-A0EE40CA58CB}" type="datetimeFigureOut">
              <a:rPr lang="en-US" smtClean="0"/>
              <a:pPr/>
              <a:t>8/15/19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0F093-900F-9C4D-8387-5362077F2C64}" type="slidenum">
              <a:rPr lang="en-US" smtClean="0"/>
              <a:pPr/>
              <a:t>‹#›</a:t>
            </a:fld>
            <a:endParaRPr lang="en-US"/>
          </a:p>
        </p:txBody>
      </p:sp>
      <p:pic>
        <p:nvPicPr>
          <p:cNvPr id="8" name="Picture 7" descr="pptback-02.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72" y="6721475"/>
            <a:ext cx="9153144" cy="146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emf"/><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emf"/><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emf"/><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google.com/url?sa=i&amp;rct=j&amp;q=&amp;esrc=s&amp;source=images&amp;cd=&amp;ved=2ahUKEwjzn4y-mPTcAhUIMt8KHf-PBAEQjRx6BAgBEAU&amp;url=https%3A%2F%2Fslideplayer.com%2Fslide%2F4993449%2F&amp;psig=AOvVaw1zlNommXksa9MWefVVSZEa&amp;ust=1534598846375351"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nimhd.nih.gov/programs/extramural/training-career-dev/research-supplements/diversity-supplements.html" TargetMode="External"/><Relationship Id="rId2" Type="http://schemas.openxmlformats.org/officeDocument/2006/relationships/hyperlink" Target="https://www.lrp.nih.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hyperlink" Target="mailto:Ideate@mssm.edu"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researchroadmap.mssm.edu/rr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654"/>
            <a:ext cx="8229600" cy="1367762"/>
          </a:xfrm>
        </p:spPr>
        <p:txBody>
          <a:bodyPr>
            <a:normAutofit/>
          </a:bodyPr>
          <a:lstStyle/>
          <a:p>
            <a:r>
              <a:rPr lang="en-US" sz="3200" b="1" dirty="0"/>
              <a:t>The CTSA: Fostering Team Science and Research Innovation</a:t>
            </a:r>
          </a:p>
        </p:txBody>
      </p:sp>
      <p:pic>
        <p:nvPicPr>
          <p:cNvPr id="7" name="Content Placeholder 6"/>
          <p:cNvPicPr>
            <a:picLocks noGrp="1" noChangeAspect="1"/>
          </p:cNvPicPr>
          <p:nvPr>
            <p:ph idx="1"/>
          </p:nvPr>
        </p:nvPicPr>
        <p:blipFill>
          <a:blip r:embed="rId2"/>
          <a:srcRect l="4542" r="4542"/>
          <a:stretch>
            <a:fillRect/>
          </a:stretch>
        </p:blipFill>
        <p:spPr>
          <a:xfrm>
            <a:off x="457200" y="1088628"/>
            <a:ext cx="8229600" cy="3070486"/>
          </a:xfr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59114"/>
            <a:ext cx="8229600" cy="2512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Innovation*</a:t>
            </a:r>
          </a:p>
        </p:txBody>
      </p:sp>
      <p:sp>
        <p:nvSpPr>
          <p:cNvPr id="3" name="Content Placeholder 2"/>
          <p:cNvSpPr>
            <a:spLocks noGrp="1"/>
          </p:cNvSpPr>
          <p:nvPr>
            <p:ph idx="1"/>
          </p:nvPr>
        </p:nvSpPr>
        <p:spPr/>
        <p:txBody>
          <a:bodyPr/>
          <a:lstStyle/>
          <a:p>
            <a:r>
              <a:rPr lang="en-US" dirty="0"/>
              <a:t>Evolutionary</a:t>
            </a:r>
          </a:p>
          <a:p>
            <a:pPr lvl="1"/>
            <a:r>
              <a:rPr lang="en-US" dirty="0"/>
              <a:t>Continuous or dynamic evolutionary innovation that are brought about by meaningful incremental advances in technology or processes</a:t>
            </a:r>
          </a:p>
          <a:p>
            <a:r>
              <a:rPr lang="en-US" dirty="0"/>
              <a:t>Revolutionary</a:t>
            </a:r>
          </a:p>
          <a:p>
            <a:pPr lvl="1"/>
            <a:r>
              <a:rPr lang="en-US" dirty="0"/>
              <a:t>Also called discontinuous, which are also disruptive and new</a:t>
            </a:r>
          </a:p>
        </p:txBody>
      </p:sp>
      <p:sp>
        <p:nvSpPr>
          <p:cNvPr id="5" name="TextBox 4"/>
          <p:cNvSpPr txBox="1"/>
          <p:nvPr/>
        </p:nvSpPr>
        <p:spPr>
          <a:xfrm>
            <a:off x="1423408" y="6461977"/>
            <a:ext cx="3640953" cy="369332"/>
          </a:xfrm>
          <a:prstGeom prst="rect">
            <a:avLst/>
          </a:prstGeom>
          <a:noFill/>
        </p:spPr>
        <p:txBody>
          <a:bodyPr wrap="none" rtlCol="0">
            <a:spAutoFit/>
          </a:bodyPr>
          <a:lstStyle/>
          <a:p>
            <a:r>
              <a:rPr lang="en-US" dirty="0"/>
              <a:t>* </a:t>
            </a:r>
            <a:r>
              <a:rPr lang="en-US" i="1" dirty="0"/>
              <a:t>Taken from the Business dictionary</a:t>
            </a:r>
          </a:p>
        </p:txBody>
      </p:sp>
    </p:spTree>
    <p:extLst>
      <p:ext uri="{BB962C8B-B14F-4D97-AF65-F5344CB8AC3E}">
        <p14:creationId xmlns:p14="http://schemas.microsoft.com/office/powerpoint/2010/main" val="383564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Revolutionary Innovation</a:t>
            </a:r>
          </a:p>
        </p:txBody>
      </p:sp>
      <p:pic>
        <p:nvPicPr>
          <p:cNvPr id="4" name="Content Placeholder 3"/>
          <p:cNvPicPr>
            <a:picLocks noGrp="1" noChangeAspect="1"/>
          </p:cNvPicPr>
          <p:nvPr>
            <p:ph idx="1"/>
          </p:nvPr>
        </p:nvPicPr>
        <p:blipFill>
          <a:blip r:embed="rId2"/>
          <a:srcRect t="6027" b="6027"/>
          <a:stretch>
            <a:fillRect/>
          </a:stretch>
        </p:blipFill>
        <p:spPr/>
      </p:pic>
    </p:spTree>
    <p:extLst>
      <p:ext uri="{BB962C8B-B14F-4D97-AF65-F5344CB8AC3E}">
        <p14:creationId xmlns:p14="http://schemas.microsoft.com/office/powerpoint/2010/main" val="4066287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991" b="991"/>
          <a:stretch>
            <a:fillRect/>
          </a:stretch>
        </p:blipFill>
        <p:spPr/>
      </p:pic>
    </p:spTree>
    <p:extLst>
      <p:ext uri="{BB962C8B-B14F-4D97-AF65-F5344CB8AC3E}">
        <p14:creationId xmlns:p14="http://schemas.microsoft.com/office/powerpoint/2010/main" val="42268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CTSA</a:t>
            </a:r>
          </a:p>
        </p:txBody>
      </p:sp>
      <p:sp>
        <p:nvSpPr>
          <p:cNvPr id="5" name="Content Placeholder 4"/>
          <p:cNvSpPr>
            <a:spLocks noGrp="1"/>
          </p:cNvSpPr>
          <p:nvPr>
            <p:ph sz="half" idx="1"/>
          </p:nvPr>
        </p:nvSpPr>
        <p:spPr/>
        <p:txBody>
          <a:bodyPr>
            <a:normAutofit/>
          </a:bodyPr>
          <a:lstStyle/>
          <a:p>
            <a:r>
              <a:rPr lang="en-US" dirty="0"/>
              <a:t>What is it?</a:t>
            </a:r>
          </a:p>
          <a:p>
            <a:r>
              <a:rPr lang="en-US" dirty="0"/>
              <a:t>Purpose/Intent</a:t>
            </a:r>
          </a:p>
          <a:p>
            <a:r>
              <a:rPr lang="en-US" b="1" dirty="0"/>
              <a:t>Why &amp; How did they come to be?</a:t>
            </a:r>
          </a:p>
          <a:p>
            <a:r>
              <a:rPr lang="en-US" i="1" dirty="0" err="1"/>
              <a:t>ConduITS</a:t>
            </a:r>
            <a:r>
              <a:rPr lang="en-US" i="1" dirty="0"/>
              <a:t>:</a:t>
            </a:r>
            <a:r>
              <a:rPr lang="en-US" dirty="0"/>
              <a:t> CTSA at ISMMS</a:t>
            </a:r>
          </a:p>
          <a:p>
            <a:r>
              <a:rPr lang="en-US" dirty="0"/>
              <a:t>Impact</a:t>
            </a:r>
          </a:p>
          <a:p>
            <a:endParaRPr lang="en-US" i="1" dirty="0"/>
          </a:p>
        </p:txBody>
      </p:sp>
      <p:sp>
        <p:nvSpPr>
          <p:cNvPr id="6" name="Content Placeholder 5"/>
          <p:cNvSpPr>
            <a:spLocks noGrp="1"/>
          </p:cNvSpPr>
          <p:nvPr>
            <p:ph sz="half" idx="2"/>
          </p:nvPr>
        </p:nvSpPr>
        <p:spPr/>
        <p:txBody>
          <a:bodyPr>
            <a:normAutofit/>
          </a:bodyPr>
          <a:lstStyle/>
          <a:p>
            <a:endParaRPr lang="en-US"/>
          </a:p>
        </p:txBody>
      </p:sp>
      <p:pic>
        <p:nvPicPr>
          <p:cNvPr id="7" name="Picture 6"/>
          <p:cNvPicPr>
            <a:picLocks noChangeAspect="1"/>
          </p:cNvPicPr>
          <p:nvPr/>
        </p:nvPicPr>
        <p:blipFill>
          <a:blip r:embed="rId2"/>
          <a:stretch>
            <a:fillRect/>
          </a:stretch>
        </p:blipFill>
        <p:spPr>
          <a:xfrm>
            <a:off x="4648200" y="1600200"/>
            <a:ext cx="4038600" cy="4525963"/>
          </a:xfrm>
          <a:prstGeom prst="rect">
            <a:avLst/>
          </a:prstGeom>
        </p:spPr>
      </p:pic>
    </p:spTree>
    <p:extLst>
      <p:ext uri="{BB962C8B-B14F-4D97-AF65-F5344CB8AC3E}">
        <p14:creationId xmlns:p14="http://schemas.microsoft.com/office/powerpoint/2010/main" val="3657655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031" y="274638"/>
            <a:ext cx="8460769" cy="1143000"/>
          </a:xfrm>
        </p:spPr>
        <p:txBody>
          <a:bodyPr>
            <a:normAutofit/>
          </a:bodyPr>
          <a:lstStyle/>
          <a:p>
            <a:r>
              <a:rPr lang="en-US" sz="3600" b="1" dirty="0"/>
              <a:t>Harnessing Data in the Information Age</a:t>
            </a:r>
          </a:p>
        </p:txBody>
      </p:sp>
      <p:pic>
        <p:nvPicPr>
          <p:cNvPr id="6" name="Picture 5"/>
          <p:cNvPicPr>
            <a:picLocks noChangeAspect="1"/>
          </p:cNvPicPr>
          <p:nvPr/>
        </p:nvPicPr>
        <p:blipFill>
          <a:blip r:embed="rId2"/>
          <a:stretch>
            <a:fillRect/>
          </a:stretch>
        </p:blipFill>
        <p:spPr>
          <a:xfrm>
            <a:off x="0" y="3179909"/>
            <a:ext cx="9144000" cy="1193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Landscape of Biomedical Science</a:t>
            </a:r>
            <a:br>
              <a:rPr lang="en-US" dirty="0"/>
            </a:br>
            <a:r>
              <a:rPr lang="en-US" dirty="0"/>
              <a:t>From Solitary to Team Framework</a:t>
            </a:r>
          </a:p>
        </p:txBody>
      </p:sp>
      <p:pic>
        <p:nvPicPr>
          <p:cNvPr id="4" name="Picture 3"/>
          <p:cNvPicPr>
            <a:picLocks noChangeAspect="1"/>
          </p:cNvPicPr>
          <p:nvPr/>
        </p:nvPicPr>
        <p:blipFill>
          <a:blip r:embed="rId2"/>
          <a:stretch>
            <a:fillRect/>
          </a:stretch>
        </p:blipFill>
        <p:spPr>
          <a:xfrm>
            <a:off x="5285324" y="2408325"/>
            <a:ext cx="3657600" cy="2810244"/>
          </a:xfrm>
          <a:prstGeom prst="rect">
            <a:avLst/>
          </a:prstGeom>
        </p:spPr>
      </p:pic>
      <p:pic>
        <p:nvPicPr>
          <p:cNvPr id="5" name="Picture 4"/>
          <p:cNvPicPr>
            <a:picLocks noChangeAspect="1"/>
          </p:cNvPicPr>
          <p:nvPr/>
        </p:nvPicPr>
        <p:blipFill>
          <a:blip r:embed="rId3"/>
          <a:stretch>
            <a:fillRect/>
          </a:stretch>
        </p:blipFill>
        <p:spPr>
          <a:xfrm>
            <a:off x="248488" y="2427375"/>
            <a:ext cx="3656448" cy="2791194"/>
          </a:xfrm>
          <a:prstGeom prst="rect">
            <a:avLst/>
          </a:prstGeom>
        </p:spPr>
      </p:pic>
      <p:sp>
        <p:nvSpPr>
          <p:cNvPr id="6" name="Right Arrow 5"/>
          <p:cNvSpPr/>
          <p:nvPr/>
        </p:nvSpPr>
        <p:spPr>
          <a:xfrm>
            <a:off x="4113648" y="345762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0217290.pict"/>
          <p:cNvPicPr>
            <a:picLocks noChangeAspect="1"/>
          </p:cNvPicPr>
          <p:nvPr/>
        </p:nvPicPr>
        <p:blipFill>
          <a:blip r:embed="rId7"/>
          <a:stretch>
            <a:fillRect/>
          </a:stretch>
        </p:blipFill>
        <p:spPr>
          <a:xfrm>
            <a:off x="5905500" y="4209876"/>
            <a:ext cx="1714500" cy="1003648"/>
          </a:xfrm>
          <a:prstGeom prst="rect">
            <a:avLst/>
          </a:prstGeom>
        </p:spPr>
      </p:pic>
      <p:sp>
        <p:nvSpPr>
          <p:cNvPr id="6" name="Title 5"/>
          <p:cNvSpPr>
            <a:spLocks noGrp="1"/>
          </p:cNvSpPr>
          <p:nvPr>
            <p:ph type="title"/>
          </p:nvPr>
        </p:nvSpPr>
        <p:spPr/>
        <p:txBody>
          <a:bodyPr/>
          <a:lstStyle/>
          <a:p>
            <a:r>
              <a:rPr lang="en-US" dirty="0"/>
              <a:t>Origin of the CTSA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Cancer Translational Research Allied Consortium (C-TRAC)</a:t>
            </a:r>
          </a:p>
        </p:txBody>
      </p:sp>
      <p:sp>
        <p:nvSpPr>
          <p:cNvPr id="4" name="Content Placeholder 3"/>
          <p:cNvSpPr>
            <a:spLocks noGrp="1"/>
          </p:cNvSpPr>
          <p:nvPr>
            <p:ph idx="1"/>
          </p:nvPr>
        </p:nvSpPr>
        <p:spPr/>
        <p:txBody>
          <a:bodyPr/>
          <a:lstStyle/>
          <a:p>
            <a:r>
              <a:rPr lang="en-US" dirty="0"/>
              <a:t>Shorten drug development from 5-10 yrs to 2 yrs</a:t>
            </a:r>
          </a:p>
          <a:p>
            <a:r>
              <a:rPr lang="en-US" dirty="0"/>
              <a:t>Comprised of nationally designated centers for translational cancer research that are affiliated with academic institutions</a:t>
            </a:r>
          </a:p>
          <a:p>
            <a:r>
              <a:rPr lang="en-US" dirty="0"/>
              <a:t>C-TRAC centers will fulfill well defined criteria and compete for designation</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C-TRAC</a:t>
            </a:r>
            <a:r>
              <a:rPr lang="en-US" b="1"/>
              <a:t>: </a:t>
            </a:r>
            <a:br>
              <a:rPr lang="en-US" b="1"/>
            </a:br>
            <a:r>
              <a:rPr lang="en-US" b="1"/>
              <a:t>a </a:t>
            </a:r>
            <a:r>
              <a:rPr lang="en-US" b="1" dirty="0"/>
              <a:t>precursor for CTSA Blueprint</a:t>
            </a:r>
          </a:p>
        </p:txBody>
      </p:sp>
      <p:sp>
        <p:nvSpPr>
          <p:cNvPr id="3" name="Content Placeholder 2"/>
          <p:cNvSpPr>
            <a:spLocks noGrp="1"/>
          </p:cNvSpPr>
          <p:nvPr>
            <p:ph idx="1"/>
          </p:nvPr>
        </p:nvSpPr>
        <p:spPr/>
        <p:txBody>
          <a:bodyPr>
            <a:normAutofit fontScale="77500" lnSpcReduction="20000"/>
          </a:bodyPr>
          <a:lstStyle/>
          <a:p>
            <a:r>
              <a:rPr lang="en-US" b="1" dirty="0"/>
              <a:t>Governed by National Leadership Group &amp; Board</a:t>
            </a:r>
          </a:p>
          <a:p>
            <a:r>
              <a:rPr lang="en-US" b="1" dirty="0"/>
              <a:t>Proposed Responsibilities:</a:t>
            </a:r>
          </a:p>
          <a:p>
            <a:pPr lvl="1"/>
            <a:r>
              <a:rPr lang="en-US" dirty="0"/>
              <a:t>Drug discovery, validation &amp; Identification of lead compounds</a:t>
            </a:r>
          </a:p>
          <a:p>
            <a:pPr lvl="1"/>
            <a:r>
              <a:rPr lang="en-US" dirty="0"/>
              <a:t>Biomarker discovery</a:t>
            </a:r>
          </a:p>
          <a:p>
            <a:pPr lvl="1"/>
            <a:r>
              <a:rPr lang="en-US" dirty="0"/>
              <a:t>Preparing clinical grade reagents &amp; Conducting phase I/II</a:t>
            </a:r>
          </a:p>
          <a:p>
            <a:pPr lvl="1"/>
            <a:r>
              <a:rPr lang="en-US" dirty="0"/>
              <a:t>Managing intellectual property and tech transfer issues</a:t>
            </a:r>
          </a:p>
          <a:p>
            <a:pPr lvl="1"/>
            <a:r>
              <a:rPr lang="en-US" dirty="0"/>
              <a:t>Developing sustainable models for career paths in translational investigation</a:t>
            </a:r>
          </a:p>
          <a:p>
            <a:pPr lvl="1"/>
            <a:r>
              <a:rPr lang="en-US" dirty="0"/>
              <a:t>Providing training &amp; mentorship for development of new translational investigators</a:t>
            </a:r>
          </a:p>
          <a:p>
            <a:pPr lvl="1"/>
            <a:r>
              <a:rPr lang="en-US" dirty="0"/>
              <a:t>Developing and maintaining cores to support the myriad needs of translational researchers</a:t>
            </a:r>
          </a:p>
          <a:p>
            <a:pPr lvl="1"/>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0217290.pict"/>
          <p:cNvPicPr>
            <a:picLocks noChangeAspect="1"/>
          </p:cNvPicPr>
          <p:nvPr/>
        </p:nvPicPr>
        <p:blipFill>
          <a:blip r:embed="rId7"/>
          <a:stretch>
            <a:fillRect/>
          </a:stretch>
        </p:blipFill>
        <p:spPr>
          <a:xfrm>
            <a:off x="5905500" y="4209876"/>
            <a:ext cx="1714500" cy="1003648"/>
          </a:xfrm>
          <a:prstGeom prst="rect">
            <a:avLst/>
          </a:prstGeom>
        </p:spPr>
      </p:pic>
      <p:sp>
        <p:nvSpPr>
          <p:cNvPr id="6" name="Title 5"/>
          <p:cNvSpPr>
            <a:spLocks noGrp="1"/>
          </p:cNvSpPr>
          <p:nvPr>
            <p:ph type="title"/>
          </p:nvPr>
        </p:nvSpPr>
        <p:spPr/>
        <p:txBody>
          <a:bodyPr/>
          <a:lstStyle/>
          <a:p>
            <a:r>
              <a:rPr lang="en-US" dirty="0"/>
              <a:t>Origin of the CTSA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CTSA</a:t>
            </a:r>
          </a:p>
        </p:txBody>
      </p:sp>
      <p:sp>
        <p:nvSpPr>
          <p:cNvPr id="5" name="Content Placeholder 4"/>
          <p:cNvSpPr>
            <a:spLocks noGrp="1"/>
          </p:cNvSpPr>
          <p:nvPr>
            <p:ph sz="half" idx="1"/>
          </p:nvPr>
        </p:nvSpPr>
        <p:spPr/>
        <p:txBody>
          <a:bodyPr>
            <a:normAutofit/>
          </a:bodyPr>
          <a:lstStyle/>
          <a:p>
            <a:r>
              <a:rPr lang="en-US" b="1" dirty="0"/>
              <a:t>What is it?</a:t>
            </a:r>
          </a:p>
          <a:p>
            <a:r>
              <a:rPr lang="en-US" b="1" dirty="0"/>
              <a:t>Purpose/Intent</a:t>
            </a:r>
          </a:p>
          <a:p>
            <a:r>
              <a:rPr lang="en-US" dirty="0"/>
              <a:t>Why &amp; How did they come to be?</a:t>
            </a:r>
          </a:p>
          <a:p>
            <a:r>
              <a:rPr lang="en-US" i="1" dirty="0" err="1"/>
              <a:t>ConduITS</a:t>
            </a:r>
            <a:r>
              <a:rPr lang="en-US" i="1" dirty="0"/>
              <a:t>:</a:t>
            </a:r>
            <a:r>
              <a:rPr lang="en-US" dirty="0"/>
              <a:t> CTSA at ISMMS</a:t>
            </a:r>
          </a:p>
          <a:p>
            <a:r>
              <a:rPr lang="en-US" dirty="0"/>
              <a:t>Impact</a:t>
            </a:r>
          </a:p>
          <a:p>
            <a:endParaRPr lang="en-US" i="1" dirty="0"/>
          </a:p>
        </p:txBody>
      </p:sp>
      <p:sp>
        <p:nvSpPr>
          <p:cNvPr id="6" name="Content Placeholder 5"/>
          <p:cNvSpPr>
            <a:spLocks noGrp="1"/>
          </p:cNvSpPr>
          <p:nvPr>
            <p:ph sz="half" idx="2"/>
          </p:nvPr>
        </p:nvSpPr>
        <p:spPr/>
        <p:txBody>
          <a:bodyPr>
            <a:normAutofit/>
          </a:bodyPr>
          <a:lstStyle/>
          <a:p>
            <a:endParaRPr lang="en-US"/>
          </a:p>
        </p:txBody>
      </p:sp>
      <p:pic>
        <p:nvPicPr>
          <p:cNvPr id="7" name="Picture 6"/>
          <p:cNvPicPr>
            <a:picLocks noChangeAspect="1"/>
          </p:cNvPicPr>
          <p:nvPr/>
        </p:nvPicPr>
        <p:blipFill>
          <a:blip r:embed="rId2"/>
          <a:stretch>
            <a:fillRect/>
          </a:stretch>
        </p:blipFill>
        <p:spPr>
          <a:xfrm>
            <a:off x="4648200" y="1600200"/>
            <a:ext cx="4038600" cy="4525963"/>
          </a:xfrm>
          <a:prstGeom prst="rect">
            <a:avLst/>
          </a:prstGeom>
        </p:spPr>
      </p:pic>
    </p:spTree>
    <p:extLst>
      <p:ext uri="{BB962C8B-B14F-4D97-AF65-F5344CB8AC3E}">
        <p14:creationId xmlns:p14="http://schemas.microsoft.com/office/powerpoint/2010/main" val="365765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NIH </a:t>
            </a:r>
            <a:r>
              <a:rPr lang="en-US" dirty="0" err="1"/>
              <a:t>RoadMap</a:t>
            </a:r>
            <a:endParaRPr lang="en-US" dirty="0"/>
          </a:p>
        </p:txBody>
      </p:sp>
      <p:sp>
        <p:nvSpPr>
          <p:cNvPr id="4" name="Content Placeholder 3"/>
          <p:cNvSpPr>
            <a:spLocks noGrp="1"/>
          </p:cNvSpPr>
          <p:nvPr>
            <p:ph idx="1"/>
          </p:nvPr>
        </p:nvSpPr>
        <p:spPr/>
        <p:txBody>
          <a:bodyPr>
            <a:normAutofit lnSpcReduction="10000"/>
          </a:bodyPr>
          <a:lstStyle/>
          <a:p>
            <a:r>
              <a:rPr lang="en-US" dirty="0"/>
              <a:t>Transform the way Biomedical Research is conducted</a:t>
            </a:r>
          </a:p>
          <a:p>
            <a:r>
              <a:rPr lang="en-US" dirty="0"/>
              <a:t>High Risk/High Reward</a:t>
            </a:r>
          </a:p>
          <a:p>
            <a:r>
              <a:rPr lang="en-US" dirty="0"/>
              <a:t>Enable the development of transformative tools &amp; methodologies</a:t>
            </a:r>
          </a:p>
          <a:p>
            <a:r>
              <a:rPr lang="en-US" dirty="0"/>
              <a:t>Address fundamental knowledge gaps</a:t>
            </a:r>
          </a:p>
          <a:p>
            <a:pPr lvl="1"/>
            <a:r>
              <a:rPr lang="en-US" i="1" dirty="0"/>
              <a:t>Not possible by one NIH Institute alone</a:t>
            </a:r>
          </a:p>
          <a:p>
            <a:r>
              <a:rPr lang="en-US" dirty="0"/>
              <a:t>Change academic culture to foster collaboration &amp; team science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14" y="568193"/>
            <a:ext cx="8020319" cy="5966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Themes</a:t>
            </a:r>
          </a:p>
        </p:txBody>
      </p:sp>
      <p:sp>
        <p:nvSpPr>
          <p:cNvPr id="3" name="Content Placeholder 2"/>
          <p:cNvSpPr>
            <a:spLocks noGrp="1"/>
          </p:cNvSpPr>
          <p:nvPr>
            <p:ph idx="1"/>
          </p:nvPr>
        </p:nvSpPr>
        <p:spPr/>
        <p:txBody>
          <a:bodyPr/>
          <a:lstStyle/>
          <a:p>
            <a:r>
              <a:rPr lang="en-US" dirty="0"/>
              <a:t>New Pathways to Discovery</a:t>
            </a:r>
          </a:p>
          <a:p>
            <a:r>
              <a:rPr lang="en-US" dirty="0"/>
              <a:t>Clinical Research Enterprise</a:t>
            </a:r>
          </a:p>
          <a:p>
            <a:r>
              <a:rPr lang="en-US" dirty="0"/>
              <a:t>Research Teams of the Future</a:t>
            </a:r>
          </a:p>
          <a:p>
            <a:pPr lvl="1"/>
            <a:r>
              <a:rPr lang="en-US" i="1" dirty="0" err="1"/>
              <a:t>Transdisciplinary</a:t>
            </a:r>
            <a:endParaRPr lang="en-US" i="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fontScale="90000"/>
          </a:bodyPr>
          <a:lstStyle/>
          <a:p>
            <a:r>
              <a:rPr lang="en-US" sz="3600">
                <a:latin typeface="Braggadocio" charset="0"/>
                <a:ea typeface="ＭＳ Ｐゴシック" charset="-128"/>
                <a:cs typeface="ＭＳ Ｐゴシック" charset="-128"/>
              </a:rPr>
              <a:t>Spectrum of Collaborative Research</a:t>
            </a:r>
          </a:p>
        </p:txBody>
      </p:sp>
      <p:sp>
        <p:nvSpPr>
          <p:cNvPr id="20482" name="Rectangle 4"/>
          <p:cNvSpPr>
            <a:spLocks noGrp="1" noChangeArrowheads="1"/>
          </p:cNvSpPr>
          <p:nvPr>
            <p:ph type="body" sz="half" idx="2"/>
          </p:nvPr>
        </p:nvSpPr>
        <p:spPr/>
        <p:txBody>
          <a:bodyPr/>
          <a:lstStyle/>
          <a:p>
            <a:pPr>
              <a:lnSpc>
                <a:spcPct val="90000"/>
              </a:lnSpc>
            </a:pPr>
            <a:r>
              <a:rPr lang="en-US" sz="2800">
                <a:ea typeface="ＭＳ Ｐゴシック" charset="-128"/>
                <a:cs typeface="ＭＳ Ｐゴシック" charset="-128"/>
              </a:rPr>
              <a:t>Disciplinary</a:t>
            </a:r>
          </a:p>
          <a:p>
            <a:pPr>
              <a:lnSpc>
                <a:spcPct val="90000"/>
              </a:lnSpc>
            </a:pPr>
            <a:r>
              <a:rPr lang="en-US" sz="2800">
                <a:ea typeface="ＭＳ Ｐゴシック" charset="-128"/>
                <a:cs typeface="ＭＳ Ｐゴシック" charset="-128"/>
              </a:rPr>
              <a:t>Multidisciplinary</a:t>
            </a:r>
          </a:p>
          <a:p>
            <a:pPr>
              <a:lnSpc>
                <a:spcPct val="90000"/>
              </a:lnSpc>
            </a:pPr>
            <a:r>
              <a:rPr lang="en-US" sz="2800">
                <a:ea typeface="ＭＳ Ｐゴシック" charset="-128"/>
                <a:cs typeface="ＭＳ Ｐゴシック" charset="-128"/>
              </a:rPr>
              <a:t>Interdisciplinary</a:t>
            </a:r>
          </a:p>
          <a:p>
            <a:pPr>
              <a:lnSpc>
                <a:spcPct val="90000"/>
              </a:lnSpc>
            </a:pPr>
            <a:r>
              <a:rPr lang="en-US" sz="2800">
                <a:ea typeface="ＭＳ Ｐゴシック" charset="-128"/>
                <a:cs typeface="ＭＳ Ｐゴシック" charset="-128"/>
              </a:rPr>
              <a:t>Transdisciplinary</a:t>
            </a:r>
          </a:p>
        </p:txBody>
      </p:sp>
      <p:pic>
        <p:nvPicPr>
          <p:cNvPr id="20483" name="Picture 5"/>
          <p:cNvPicPr>
            <a:picLocks noGrp="1" noChangeAspect="1" noChangeArrowheads="1"/>
          </p:cNvPicPr>
          <p:nvPr>
            <p:ph sz="half" idx="1"/>
          </p:nvPr>
        </p:nvPicPr>
        <p:blipFill>
          <a:blip r:embed="rId2"/>
          <a:srcRect/>
          <a:stretch>
            <a:fillRect/>
          </a:stretch>
        </p:blipFill>
        <p:spPr>
          <a:xfrm>
            <a:off x="914400" y="2057400"/>
            <a:ext cx="7086600" cy="1981200"/>
          </a:xfrm>
          <a:noFill/>
        </p:spPr>
      </p:pic>
      <p:sp>
        <p:nvSpPr>
          <p:cNvPr id="20484" name="Date Placeholder 4"/>
          <p:cNvSpPr>
            <a:spLocks noGrp="1"/>
          </p:cNvSpPr>
          <p:nvPr>
            <p:ph type="dt" sz="quarter" idx="10"/>
          </p:nvPr>
        </p:nvSpPr>
        <p:spPr>
          <a:noFill/>
        </p:spPr>
        <p:txBody>
          <a:bodyPr/>
          <a:lstStyle/>
          <a:p>
            <a:r>
              <a:rPr lang="en-US">
                <a:ea typeface="ＭＳ Ｐゴシック" charset="-128"/>
                <a:cs typeface="ＭＳ Ｐゴシック" charset="-128"/>
              </a:rPr>
              <a:t>6/14/2010 JL Gabrilove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143000"/>
            <a:ext cx="7772400" cy="609600"/>
          </a:xfrm>
        </p:spPr>
        <p:txBody>
          <a:bodyPr/>
          <a:lstStyle/>
          <a:p>
            <a:r>
              <a:rPr lang="en-US" sz="3200" dirty="0">
                <a:latin typeface="Braggadocio" charset="0"/>
                <a:ea typeface="ＭＳ Ｐゴシック" charset="0"/>
                <a:cs typeface="ＭＳ Ｐゴシック" charset="0"/>
              </a:rPr>
              <a:t>Multidisciplinary</a:t>
            </a:r>
            <a:endParaRPr lang="en-US" dirty="0">
              <a:latin typeface="Times" charset="0"/>
              <a:ea typeface="ＭＳ Ｐゴシック" charset="0"/>
              <a:cs typeface="ＭＳ Ｐゴシック" charset="0"/>
            </a:endParaRPr>
          </a:p>
        </p:txBody>
      </p:sp>
      <p:sp>
        <p:nvSpPr>
          <p:cNvPr id="21507" name="Rectangle 3"/>
          <p:cNvSpPr>
            <a:spLocks noGrp="1" noChangeArrowheads="1"/>
          </p:cNvSpPr>
          <p:nvPr>
            <p:ph type="body" sz="half" idx="2"/>
          </p:nvPr>
        </p:nvSpPr>
        <p:spPr/>
        <p:txBody>
          <a:bodyPr/>
          <a:lstStyle/>
          <a:p>
            <a:pPr>
              <a:lnSpc>
                <a:spcPct val="90000"/>
              </a:lnSpc>
            </a:pPr>
            <a:r>
              <a:rPr lang="en-US" sz="2000">
                <a:latin typeface="Times" charset="0"/>
                <a:ea typeface="ＭＳ Ｐゴシック" charset="0"/>
                <a:cs typeface="ＭＳ Ｐゴシック" charset="0"/>
              </a:rPr>
              <a:t>Research in which different fields of expertise are brought to bear on a given question without integration</a:t>
            </a:r>
          </a:p>
          <a:p>
            <a:pPr>
              <a:lnSpc>
                <a:spcPct val="90000"/>
              </a:lnSpc>
            </a:pPr>
            <a:r>
              <a:rPr lang="en-US" sz="2000">
                <a:latin typeface="Times" charset="0"/>
                <a:ea typeface="ＭＳ Ｐゴシック" charset="0"/>
                <a:cs typeface="ＭＳ Ｐゴシック" charset="0"/>
              </a:rPr>
              <a:t>Research which brings a new angle or different perspective from varied unique disciplines </a:t>
            </a:r>
          </a:p>
          <a:p>
            <a:pPr>
              <a:lnSpc>
                <a:spcPct val="90000"/>
              </a:lnSpc>
            </a:pPr>
            <a:r>
              <a:rPr lang="en-US" sz="2000">
                <a:latin typeface="Times" charset="0"/>
                <a:ea typeface="ＭＳ Ｐゴシック" charset="0"/>
                <a:cs typeface="ＭＳ Ｐゴシック" charset="0"/>
              </a:rPr>
              <a:t>Disciplines investigating research themes using their own approaches</a:t>
            </a:r>
          </a:p>
          <a:p>
            <a:pPr>
              <a:lnSpc>
                <a:spcPct val="90000"/>
              </a:lnSpc>
            </a:pPr>
            <a:r>
              <a:rPr lang="en-US" sz="2000">
                <a:latin typeface="Times" charset="0"/>
                <a:ea typeface="ＭＳ Ｐゴシック" charset="0"/>
                <a:cs typeface="ＭＳ Ｐゴシック" charset="0"/>
              </a:rPr>
              <a:t>Retention of disciplinary autonomy</a:t>
            </a:r>
          </a:p>
        </p:txBody>
      </p:sp>
      <p:pic>
        <p:nvPicPr>
          <p:cNvPr id="2150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38400" y="1676400"/>
            <a:ext cx="4267200" cy="2286000"/>
          </a:xfrm>
        </p:spPr>
      </p:pic>
      <p:sp>
        <p:nvSpPr>
          <p:cNvPr id="21509" name="Date Placeholder 4"/>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6/14/2010 JL Gabrilove</a:t>
            </a:r>
          </a:p>
        </p:txBody>
      </p:sp>
    </p:spTree>
    <p:extLst>
      <p:ext uri="{BB962C8B-B14F-4D97-AF65-F5344CB8AC3E}">
        <p14:creationId xmlns:p14="http://schemas.microsoft.com/office/powerpoint/2010/main" val="487576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990600"/>
            <a:ext cx="7772400" cy="762000"/>
          </a:xfrm>
        </p:spPr>
        <p:txBody>
          <a:bodyPr/>
          <a:lstStyle/>
          <a:p>
            <a:r>
              <a:rPr lang="en-US" dirty="0">
                <a:latin typeface="Times" charset="0"/>
                <a:ea typeface="ＭＳ Ｐゴシック" charset="0"/>
                <a:cs typeface="ＭＳ Ｐゴシック" charset="0"/>
              </a:rPr>
              <a:t>Interdisciplinary</a:t>
            </a:r>
          </a:p>
        </p:txBody>
      </p:sp>
      <p:sp>
        <p:nvSpPr>
          <p:cNvPr id="22531" name="Rectangle 3"/>
          <p:cNvSpPr>
            <a:spLocks noGrp="1" noChangeArrowheads="1"/>
          </p:cNvSpPr>
          <p:nvPr>
            <p:ph type="body" sz="half" idx="2"/>
          </p:nvPr>
        </p:nvSpPr>
        <p:spPr/>
        <p:txBody>
          <a:bodyPr/>
          <a:lstStyle/>
          <a:p>
            <a:pPr>
              <a:lnSpc>
                <a:spcPct val="90000"/>
              </a:lnSpc>
            </a:pPr>
            <a:r>
              <a:rPr lang="en-US" sz="2000">
                <a:latin typeface="Times" charset="0"/>
                <a:ea typeface="ＭＳ Ｐゴシック" charset="0"/>
                <a:cs typeface="ＭＳ Ｐゴシック" charset="0"/>
              </a:rPr>
              <a:t>A field of study that crosses traditional boundaries of academic disciplines or schools of thought</a:t>
            </a:r>
          </a:p>
          <a:p>
            <a:pPr>
              <a:lnSpc>
                <a:spcPct val="90000"/>
              </a:lnSpc>
            </a:pPr>
            <a:r>
              <a:rPr lang="en-US" sz="2000">
                <a:latin typeface="Times" charset="0"/>
                <a:ea typeface="ＭＳ Ｐゴシック" charset="0"/>
                <a:cs typeface="ＭＳ Ｐゴシック" charset="0"/>
              </a:rPr>
              <a:t>Common framework within which distinct epistemological approaches are utilized</a:t>
            </a:r>
          </a:p>
          <a:p>
            <a:pPr>
              <a:lnSpc>
                <a:spcPct val="90000"/>
              </a:lnSpc>
            </a:pPr>
            <a:r>
              <a:rPr lang="en-US" sz="2000">
                <a:latin typeface="Times" charset="0"/>
                <a:ea typeface="ＭＳ Ｐゴシック" charset="0"/>
                <a:cs typeface="ＭＳ Ｐゴシック" charset="0"/>
              </a:rPr>
              <a:t>Shared problem formulation</a:t>
            </a:r>
          </a:p>
          <a:p>
            <a:pPr>
              <a:lnSpc>
                <a:spcPct val="90000"/>
              </a:lnSpc>
            </a:pPr>
            <a:endParaRPr lang="en-US" sz="2000">
              <a:latin typeface="Times" charset="0"/>
              <a:ea typeface="ＭＳ Ｐゴシック" charset="0"/>
              <a:cs typeface="ＭＳ Ｐゴシック" charset="0"/>
            </a:endParaRPr>
          </a:p>
        </p:txBody>
      </p:sp>
      <p:pic>
        <p:nvPicPr>
          <p:cNvPr id="2253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19438" y="1981200"/>
            <a:ext cx="2903537" cy="1981200"/>
          </a:xfrm>
        </p:spPr>
      </p:pic>
      <p:sp>
        <p:nvSpPr>
          <p:cNvPr id="22533" name="Date Placeholder 4"/>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6/14/2010 JL Gabrilove</a:t>
            </a:r>
          </a:p>
        </p:txBody>
      </p:sp>
    </p:spTree>
    <p:extLst>
      <p:ext uri="{BB962C8B-B14F-4D97-AF65-F5344CB8AC3E}">
        <p14:creationId xmlns:p14="http://schemas.microsoft.com/office/powerpoint/2010/main" val="2021541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atin typeface="Times" charset="0"/>
                <a:ea typeface="ＭＳ Ｐゴシック" charset="0"/>
                <a:cs typeface="ＭＳ Ｐゴシック" charset="0"/>
              </a:rPr>
              <a:t>Transdisciplinary Research</a:t>
            </a:r>
          </a:p>
        </p:txBody>
      </p:sp>
      <p:sp>
        <p:nvSpPr>
          <p:cNvPr id="23555" name="Rectangle 4"/>
          <p:cNvSpPr>
            <a:spLocks noGrp="1" noChangeArrowheads="1"/>
          </p:cNvSpPr>
          <p:nvPr>
            <p:ph type="body" sz="half" idx="2"/>
          </p:nvPr>
        </p:nvSpPr>
        <p:spPr/>
        <p:txBody>
          <a:bodyPr>
            <a:normAutofit fontScale="92500" lnSpcReduction="10000"/>
          </a:bodyPr>
          <a:lstStyle/>
          <a:p>
            <a:pPr>
              <a:lnSpc>
                <a:spcPct val="90000"/>
              </a:lnSpc>
            </a:pPr>
            <a:r>
              <a:rPr lang="en-US" sz="2400">
                <a:latin typeface="Times" charset="0"/>
                <a:ea typeface="ＭＳ Ｐゴシック" charset="0"/>
                <a:cs typeface="ＭＳ Ｐゴシック" charset="0"/>
              </a:rPr>
              <a:t>Interpenetration, integration or fusion of disciplinary methodologies</a:t>
            </a:r>
          </a:p>
          <a:p>
            <a:pPr>
              <a:lnSpc>
                <a:spcPct val="90000"/>
              </a:lnSpc>
            </a:pPr>
            <a:r>
              <a:rPr lang="en-US" sz="2400">
                <a:latin typeface="Times" charset="0"/>
                <a:ea typeface="ＭＳ Ｐゴシック" charset="0"/>
                <a:cs typeface="ＭＳ Ｐゴシック" charset="0"/>
              </a:rPr>
              <a:t>Collaborative knowledge generation</a:t>
            </a:r>
          </a:p>
          <a:p>
            <a:pPr>
              <a:lnSpc>
                <a:spcPct val="90000"/>
              </a:lnSpc>
            </a:pPr>
            <a:r>
              <a:rPr lang="en-US" sz="2400">
                <a:latin typeface="Times" charset="0"/>
                <a:ea typeface="ＭＳ Ｐゴシック" charset="0"/>
                <a:cs typeface="ＭＳ Ｐゴシック" charset="0"/>
              </a:rPr>
              <a:t>Intentional involvement of stakeholders in the definition of the problem.</a:t>
            </a:r>
          </a:p>
          <a:p>
            <a:pPr>
              <a:lnSpc>
                <a:spcPct val="90000"/>
              </a:lnSpc>
            </a:pPr>
            <a:r>
              <a:rPr lang="en-US" sz="2400">
                <a:latin typeface="Times" charset="0"/>
                <a:ea typeface="ＭＳ Ｐゴシック" charset="0"/>
                <a:cs typeface="ＭＳ Ｐゴシック" charset="0"/>
              </a:rPr>
              <a:t>Engagement with spheres of practice</a:t>
            </a:r>
          </a:p>
          <a:p>
            <a:pPr>
              <a:lnSpc>
                <a:spcPct val="90000"/>
              </a:lnSpc>
            </a:pPr>
            <a:endParaRPr lang="en-US" sz="2400">
              <a:latin typeface="Times" charset="0"/>
              <a:ea typeface="ＭＳ Ｐゴシック" charset="0"/>
              <a:cs typeface="ＭＳ Ｐゴシック" charset="0"/>
            </a:endParaRPr>
          </a:p>
        </p:txBody>
      </p:sp>
      <p:pic>
        <p:nvPicPr>
          <p:cNvPr id="23556" name="Picture 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09863" y="1981200"/>
            <a:ext cx="3724275" cy="1981200"/>
          </a:xfrm>
          <a:noFill/>
        </p:spPr>
      </p:pic>
      <p:sp>
        <p:nvSpPr>
          <p:cNvPr id="23557" name="Date Placeholder 4"/>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6/14/2010 JL Gabrilove</a:t>
            </a:r>
          </a:p>
        </p:txBody>
      </p:sp>
    </p:spTree>
    <p:extLst>
      <p:ext uri="{BB962C8B-B14F-4D97-AF65-F5344CB8AC3E}">
        <p14:creationId xmlns:p14="http://schemas.microsoft.com/office/powerpoint/2010/main" val="43205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990600"/>
            <a:ext cx="7772400" cy="762000"/>
          </a:xfrm>
        </p:spPr>
        <p:txBody>
          <a:bodyPr/>
          <a:lstStyle/>
          <a:p>
            <a:pPr eaLnBrk="1" hangingPunct="1"/>
            <a:r>
              <a:rPr lang="en-US" dirty="0" err="1">
                <a:latin typeface="Times" charset="0"/>
                <a:ea typeface="ＭＳ Ｐゴシック" charset="0"/>
                <a:cs typeface="ＭＳ Ｐゴシック" charset="0"/>
              </a:rPr>
              <a:t>Transdisciplinary</a:t>
            </a:r>
            <a:r>
              <a:rPr lang="en-US" dirty="0">
                <a:latin typeface="Times" charset="0"/>
                <a:ea typeface="ＭＳ Ｐゴシック" charset="0"/>
                <a:cs typeface="ＭＳ Ｐゴシック" charset="0"/>
              </a:rPr>
              <a:t> Research</a:t>
            </a:r>
            <a:r>
              <a:rPr lang="en-US" sz="2000" baseline="30000" dirty="0">
                <a:latin typeface="Times" charset="0"/>
                <a:ea typeface="ＭＳ Ｐゴシック" charset="0"/>
                <a:cs typeface="ＭＳ Ｐゴシック" charset="0"/>
              </a:rPr>
              <a:t>1</a:t>
            </a:r>
            <a:endParaRPr lang="en-US" sz="2000" dirty="0">
              <a:latin typeface="Times" charset="0"/>
              <a:ea typeface="ＭＳ Ｐゴシック" charset="0"/>
              <a:cs typeface="ＭＳ Ｐゴシック" charset="0"/>
            </a:endParaRPr>
          </a:p>
        </p:txBody>
      </p:sp>
      <p:sp>
        <p:nvSpPr>
          <p:cNvPr id="24579" name="Rectangle 3"/>
          <p:cNvSpPr>
            <a:spLocks noGrp="1" noChangeArrowheads="1"/>
          </p:cNvSpPr>
          <p:nvPr>
            <p:ph type="body" idx="1"/>
          </p:nvPr>
        </p:nvSpPr>
        <p:spPr>
          <a:xfrm>
            <a:off x="457200" y="1981200"/>
            <a:ext cx="8229600" cy="4144963"/>
          </a:xfrm>
        </p:spPr>
        <p:txBody>
          <a:bodyPr/>
          <a:lstStyle/>
          <a:p>
            <a:pPr eaLnBrk="1" hangingPunct="1">
              <a:lnSpc>
                <a:spcPct val="90000"/>
              </a:lnSpc>
            </a:pPr>
            <a:r>
              <a:rPr lang="en-US" sz="2800" dirty="0">
                <a:latin typeface="Times" charset="0"/>
                <a:ea typeface="ＭＳ Ｐゴシック" charset="0"/>
                <a:cs typeface="ＭＳ Ｐゴシック" charset="0"/>
              </a:rPr>
              <a:t>Transcends well established and familiar boundaries of traditional disciplines</a:t>
            </a:r>
          </a:p>
          <a:p>
            <a:pPr eaLnBrk="1" hangingPunct="1">
              <a:lnSpc>
                <a:spcPct val="90000"/>
              </a:lnSpc>
            </a:pPr>
            <a:r>
              <a:rPr lang="en-US" sz="2800" dirty="0">
                <a:latin typeface="Times" charset="0"/>
                <a:ea typeface="ＭＳ Ｐゴシック" charset="0"/>
                <a:cs typeface="ＭＳ Ｐゴシック" charset="0"/>
              </a:rPr>
              <a:t>Complementary to ongoing discipline focused research</a:t>
            </a:r>
          </a:p>
          <a:p>
            <a:pPr eaLnBrk="1" hangingPunct="1">
              <a:lnSpc>
                <a:spcPct val="90000"/>
              </a:lnSpc>
            </a:pPr>
            <a:r>
              <a:rPr lang="en-US" sz="2800" dirty="0">
                <a:latin typeface="Times" charset="0"/>
                <a:ea typeface="ＭＳ Ｐゴシック" charset="0"/>
                <a:cs typeface="ＭＳ Ｐゴシック" charset="0"/>
              </a:rPr>
              <a:t>Implies the invention of </a:t>
            </a:r>
            <a:r>
              <a:rPr lang="ja-JP" altLang="en-US" sz="2800" dirty="0">
                <a:latin typeface="Times" charset="0"/>
                <a:ea typeface="ＭＳ Ｐゴシック" charset="0"/>
                <a:cs typeface="ＭＳ Ｐゴシック" charset="0"/>
              </a:rPr>
              <a:t>“</a:t>
            </a:r>
            <a:r>
              <a:rPr lang="en-US" sz="2800" dirty="0">
                <a:latin typeface="Times" charset="0"/>
                <a:ea typeface="ＭＳ Ｐゴシック" charset="0"/>
                <a:cs typeface="ＭＳ Ｐゴシック" charset="0"/>
              </a:rPr>
              <a:t>new science</a:t>
            </a:r>
            <a:r>
              <a:rPr lang="ja-JP" altLang="en-US" sz="2800" dirty="0">
                <a:latin typeface="Times" charset="0"/>
                <a:ea typeface="ＭＳ Ｐゴシック" charset="0"/>
                <a:cs typeface="ＭＳ Ｐゴシック" charset="0"/>
              </a:rPr>
              <a:t>”</a:t>
            </a:r>
            <a:r>
              <a:rPr lang="en-US" sz="2800" dirty="0">
                <a:latin typeface="Times" charset="0"/>
                <a:ea typeface="ＭＳ Ｐゴシック" charset="0"/>
                <a:cs typeface="ＭＳ Ｐゴシック" charset="0"/>
              </a:rPr>
              <a:t> at the intersection of respective fields</a:t>
            </a:r>
          </a:p>
          <a:p>
            <a:pPr eaLnBrk="1" hangingPunct="1">
              <a:lnSpc>
                <a:spcPct val="90000"/>
              </a:lnSpc>
            </a:pPr>
            <a:r>
              <a:rPr lang="ja-JP" altLang="en-US" sz="2800" dirty="0">
                <a:latin typeface="Times" charset="0"/>
                <a:ea typeface="ＭＳ Ｐゴシック" charset="0"/>
                <a:cs typeface="ＭＳ Ｐゴシック" charset="0"/>
              </a:rPr>
              <a:t>“</a:t>
            </a:r>
            <a:r>
              <a:rPr lang="en-US" sz="2800" dirty="0">
                <a:latin typeface="Times" charset="0"/>
                <a:ea typeface="ＭＳ Ｐゴシック" charset="0"/>
                <a:cs typeface="ＭＳ Ｐゴシック" charset="0"/>
              </a:rPr>
              <a:t>Theoretical, conceptual and methodological reorientation with respect to core concepts of participating disciplines</a:t>
            </a:r>
            <a:r>
              <a:rPr lang="ja-JP" altLang="en-US" sz="2800" dirty="0">
                <a:latin typeface="Times" charset="0"/>
                <a:ea typeface="ＭＳ Ｐゴシック" charset="0"/>
                <a:cs typeface="ＭＳ Ｐゴシック" charset="0"/>
              </a:rPr>
              <a:t>”</a:t>
            </a:r>
            <a:r>
              <a:rPr lang="en-US" sz="2800" baseline="30000" dirty="0">
                <a:latin typeface="Times" charset="0"/>
                <a:ea typeface="ＭＳ Ｐゴシック" charset="0"/>
                <a:cs typeface="ＭＳ Ｐゴシック" charset="0"/>
              </a:rPr>
              <a:t>2</a:t>
            </a:r>
            <a:endParaRPr lang="en-US" sz="2800" dirty="0">
              <a:latin typeface="Times" charset="0"/>
              <a:ea typeface="ＭＳ Ｐゴシック" charset="0"/>
              <a:cs typeface="ＭＳ Ｐゴシック" charset="0"/>
            </a:endParaRPr>
          </a:p>
          <a:p>
            <a:pPr eaLnBrk="1" hangingPunct="1">
              <a:lnSpc>
                <a:spcPct val="90000"/>
              </a:lnSpc>
            </a:pPr>
            <a:endParaRPr lang="en-US" sz="2800" dirty="0">
              <a:latin typeface="Times" charset="0"/>
              <a:ea typeface="ＭＳ Ｐゴシック" charset="0"/>
              <a:cs typeface="ＭＳ Ｐゴシック" charset="0"/>
            </a:endParaRPr>
          </a:p>
        </p:txBody>
      </p:sp>
      <p:sp>
        <p:nvSpPr>
          <p:cNvPr id="24580" name="Rectangle 4"/>
          <p:cNvSpPr>
            <a:spLocks noChangeArrowheads="1"/>
          </p:cNvSpPr>
          <p:nvPr/>
        </p:nvSpPr>
        <p:spPr bwMode="auto">
          <a:xfrm>
            <a:off x="2971800" y="6176963"/>
            <a:ext cx="46482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600" baseline="30000" dirty="0"/>
              <a:t>1 </a:t>
            </a:r>
            <a:r>
              <a:rPr lang="en-US" sz="1600" dirty="0"/>
              <a:t>Gray, B; </a:t>
            </a:r>
            <a:r>
              <a:rPr lang="en-US" sz="1600" dirty="0" err="1"/>
              <a:t>Amer</a:t>
            </a:r>
            <a:r>
              <a:rPr lang="en-US" sz="1600" dirty="0"/>
              <a:t> J </a:t>
            </a:r>
            <a:r>
              <a:rPr lang="en-US" sz="1600" dirty="0" err="1"/>
              <a:t>Prev</a:t>
            </a:r>
            <a:r>
              <a:rPr lang="en-US" sz="1600" dirty="0"/>
              <a:t> Med 2008; 35 (2S): S124-132</a:t>
            </a:r>
          </a:p>
          <a:p>
            <a:r>
              <a:rPr lang="en-US" sz="1600" baseline="30000" dirty="0"/>
              <a:t>2 </a:t>
            </a:r>
            <a:r>
              <a:rPr lang="en-US" sz="1600" dirty="0"/>
              <a:t>McMichael J. EOLOSS Publishers Ltd, 2000</a:t>
            </a:r>
            <a:endParaRPr lang="en-US" sz="1600" baseline="30000" dirty="0"/>
          </a:p>
        </p:txBody>
      </p:sp>
      <p:sp>
        <p:nvSpPr>
          <p:cNvPr id="24581" name="Date Placeholder 4"/>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6/14/2010 JL Gabrilove</a:t>
            </a:r>
          </a:p>
        </p:txBody>
      </p:sp>
    </p:spTree>
    <p:extLst>
      <p:ext uri="{BB962C8B-B14F-4D97-AF65-F5344CB8AC3E}">
        <p14:creationId xmlns:p14="http://schemas.microsoft.com/office/powerpoint/2010/main" val="4000593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143000"/>
            <a:ext cx="7772400" cy="609600"/>
          </a:xfrm>
        </p:spPr>
        <p:txBody>
          <a:bodyPr/>
          <a:lstStyle/>
          <a:p>
            <a:r>
              <a:rPr lang="en-US" sz="3200" b="1" dirty="0">
                <a:latin typeface="Times" charset="0"/>
                <a:ea typeface="ＭＳ Ｐゴシック" charset="0"/>
                <a:cs typeface="ＭＳ Ｐゴシック" charset="0"/>
              </a:rPr>
              <a:t>Examples of </a:t>
            </a:r>
            <a:r>
              <a:rPr lang="en-US" sz="3200" b="1" dirty="0" err="1">
                <a:latin typeface="Times" charset="0"/>
                <a:ea typeface="ＭＳ Ｐゴシック" charset="0"/>
                <a:cs typeface="ＭＳ Ｐゴシック" charset="0"/>
              </a:rPr>
              <a:t>Transdisciplinary</a:t>
            </a:r>
            <a:r>
              <a:rPr lang="en-US" sz="3200" b="1" dirty="0">
                <a:latin typeface="Times" charset="0"/>
                <a:ea typeface="ＭＳ Ｐゴシック" charset="0"/>
                <a:cs typeface="ＭＳ Ｐゴシック" charset="0"/>
              </a:rPr>
              <a:t> Research</a:t>
            </a:r>
          </a:p>
        </p:txBody>
      </p:sp>
      <p:sp>
        <p:nvSpPr>
          <p:cNvPr id="25603" name="Rectangle 3"/>
          <p:cNvSpPr>
            <a:spLocks noGrp="1" noChangeArrowheads="1"/>
          </p:cNvSpPr>
          <p:nvPr>
            <p:ph type="body" idx="1"/>
          </p:nvPr>
        </p:nvSpPr>
        <p:spPr>
          <a:xfrm>
            <a:off x="457200" y="1828800"/>
            <a:ext cx="8229600" cy="4297363"/>
          </a:xfrm>
        </p:spPr>
        <p:txBody>
          <a:bodyPr/>
          <a:lstStyle/>
          <a:p>
            <a:r>
              <a:rPr lang="en-US" sz="2800" dirty="0">
                <a:latin typeface="Times" charset="0"/>
                <a:ea typeface="ＭＳ Ｐゴシック" charset="0"/>
                <a:cs typeface="ＭＳ Ｐゴシック" charset="0"/>
              </a:rPr>
              <a:t>Bioinformatics &amp; Computational Biology - </a:t>
            </a:r>
          </a:p>
          <a:p>
            <a:r>
              <a:rPr lang="en-US" sz="2800" dirty="0">
                <a:latin typeface="Times" charset="0"/>
                <a:ea typeface="ＭＳ Ｐゴシック" charset="0"/>
                <a:cs typeface="ＭＳ Ｐゴシック" charset="0"/>
              </a:rPr>
              <a:t>Ethnography</a:t>
            </a:r>
          </a:p>
          <a:p>
            <a:r>
              <a:rPr lang="en-US" sz="2800" dirty="0">
                <a:latin typeface="Times" charset="0"/>
                <a:ea typeface="ＭＳ Ｐゴシック" charset="0"/>
                <a:cs typeface="ＭＳ Ｐゴシック" charset="0"/>
              </a:rPr>
              <a:t>Systems Biology</a:t>
            </a:r>
          </a:p>
          <a:p>
            <a:r>
              <a:rPr lang="en-US" sz="2800" dirty="0">
                <a:latin typeface="Times" charset="0"/>
                <a:ea typeface="ＭＳ Ｐゴシック" charset="0"/>
                <a:cs typeface="ＭＳ Ｐゴシック" charset="0"/>
              </a:rPr>
              <a:t>Environmental Science</a:t>
            </a:r>
          </a:p>
          <a:p>
            <a:r>
              <a:rPr lang="en-US" sz="2800" dirty="0">
                <a:latin typeface="Times" charset="0"/>
                <a:ea typeface="ＭＳ Ｐゴシック" charset="0"/>
                <a:cs typeface="ＭＳ Ｐゴシック" charset="0"/>
              </a:rPr>
              <a:t>Social Media &amp; Networking</a:t>
            </a:r>
          </a:p>
          <a:p>
            <a:r>
              <a:rPr lang="en-US" sz="2800" dirty="0">
                <a:latin typeface="Times" charset="0"/>
                <a:ea typeface="ＭＳ Ｐゴシック" charset="0"/>
                <a:cs typeface="ＭＳ Ｐゴシック" charset="0"/>
              </a:rPr>
              <a:t>Integrative Medicine</a:t>
            </a:r>
          </a:p>
          <a:p>
            <a:r>
              <a:rPr lang="en-US" sz="2800" dirty="0">
                <a:latin typeface="Times" charset="0"/>
                <a:ea typeface="ＭＳ Ｐゴシック" charset="0"/>
                <a:cs typeface="ＭＳ Ｐゴシック" charset="0"/>
              </a:rPr>
              <a:t>Global Health</a:t>
            </a:r>
          </a:p>
          <a:p>
            <a:r>
              <a:rPr lang="en-US" sz="2800" dirty="0">
                <a:latin typeface="Times" charset="0"/>
                <a:ea typeface="ＭＳ Ｐゴシック" charset="0"/>
                <a:cs typeface="ＭＳ Ｐゴシック" charset="0"/>
              </a:rPr>
              <a:t>Personalized Medicine</a:t>
            </a:r>
          </a:p>
        </p:txBody>
      </p:sp>
      <p:sp>
        <p:nvSpPr>
          <p:cNvPr id="25604"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6/14/2010 JL Gabrilove</a:t>
            </a:r>
          </a:p>
        </p:txBody>
      </p:sp>
    </p:spTree>
    <p:extLst>
      <p:ext uri="{BB962C8B-B14F-4D97-AF65-F5344CB8AC3E}">
        <p14:creationId xmlns:p14="http://schemas.microsoft.com/office/powerpoint/2010/main" val="642922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143000"/>
            <a:ext cx="7772400" cy="609600"/>
          </a:xfrm>
        </p:spPr>
        <p:txBody>
          <a:bodyPr/>
          <a:lstStyle/>
          <a:p>
            <a:r>
              <a:rPr lang="en-US" sz="3200" b="1" dirty="0">
                <a:latin typeface="Times" charset="0"/>
                <a:ea typeface="ＭＳ Ｐゴシック" charset="0"/>
                <a:cs typeface="ＭＳ Ｐゴシック" charset="0"/>
              </a:rPr>
              <a:t>Examples of </a:t>
            </a:r>
            <a:r>
              <a:rPr lang="en-US" sz="3200" b="1" dirty="0" err="1">
                <a:latin typeface="Times" charset="0"/>
                <a:ea typeface="ＭＳ Ｐゴシック" charset="0"/>
                <a:cs typeface="ＭＳ Ｐゴシック" charset="0"/>
              </a:rPr>
              <a:t>Transdisciplinary</a:t>
            </a:r>
            <a:r>
              <a:rPr lang="en-US" sz="3200" b="1" dirty="0">
                <a:latin typeface="Times" charset="0"/>
                <a:ea typeface="ＭＳ Ｐゴシック" charset="0"/>
                <a:cs typeface="ＭＳ Ｐゴシック" charset="0"/>
              </a:rPr>
              <a:t> Research</a:t>
            </a:r>
          </a:p>
        </p:txBody>
      </p:sp>
      <p:sp>
        <p:nvSpPr>
          <p:cNvPr id="25603" name="Rectangle 3"/>
          <p:cNvSpPr>
            <a:spLocks noGrp="1" noChangeArrowheads="1"/>
          </p:cNvSpPr>
          <p:nvPr>
            <p:ph type="body" idx="1"/>
          </p:nvPr>
        </p:nvSpPr>
        <p:spPr>
          <a:xfrm>
            <a:off x="457200" y="1828800"/>
            <a:ext cx="8229600" cy="4297363"/>
          </a:xfrm>
        </p:spPr>
        <p:txBody>
          <a:bodyPr/>
          <a:lstStyle/>
          <a:p>
            <a:r>
              <a:rPr lang="en-US" sz="2800" dirty="0">
                <a:latin typeface="Times" charset="0"/>
                <a:ea typeface="ＭＳ Ｐゴシック" charset="0"/>
                <a:cs typeface="ＭＳ Ｐゴシック" charset="0"/>
              </a:rPr>
              <a:t>Bioinformatics &amp; Computational Biology - </a:t>
            </a:r>
          </a:p>
          <a:p>
            <a:r>
              <a:rPr lang="en-US" sz="2800" dirty="0">
                <a:latin typeface="Times" charset="0"/>
                <a:ea typeface="ＭＳ Ｐゴシック" charset="0"/>
                <a:cs typeface="ＭＳ Ｐゴシック" charset="0"/>
              </a:rPr>
              <a:t>Ethnography</a:t>
            </a:r>
          </a:p>
          <a:p>
            <a:r>
              <a:rPr lang="en-US" sz="2800" dirty="0">
                <a:latin typeface="Times" charset="0"/>
                <a:ea typeface="ＭＳ Ｐゴシック" charset="0"/>
                <a:cs typeface="ＭＳ Ｐゴシック" charset="0"/>
              </a:rPr>
              <a:t>Systems Biology</a:t>
            </a:r>
          </a:p>
          <a:p>
            <a:r>
              <a:rPr lang="en-US" sz="2800" dirty="0">
                <a:latin typeface="Times" charset="0"/>
                <a:ea typeface="ＭＳ Ｐゴシック" charset="0"/>
                <a:cs typeface="ＭＳ Ｐゴシック" charset="0"/>
              </a:rPr>
              <a:t>Environmental Science</a:t>
            </a:r>
          </a:p>
          <a:p>
            <a:r>
              <a:rPr lang="en-US" sz="2800" dirty="0">
                <a:latin typeface="Times" charset="0"/>
                <a:ea typeface="ＭＳ Ｐゴシック" charset="0"/>
                <a:cs typeface="ＭＳ Ｐゴシック" charset="0"/>
              </a:rPr>
              <a:t>Social Media &amp; Networking</a:t>
            </a:r>
          </a:p>
          <a:p>
            <a:r>
              <a:rPr lang="en-US" sz="2800" dirty="0">
                <a:latin typeface="Times" charset="0"/>
                <a:ea typeface="ＭＳ Ｐゴシック" charset="0"/>
                <a:cs typeface="ＭＳ Ｐゴシック" charset="0"/>
              </a:rPr>
              <a:t>Integrative Medicine</a:t>
            </a:r>
          </a:p>
          <a:p>
            <a:r>
              <a:rPr lang="en-US" sz="2800" dirty="0">
                <a:latin typeface="Times" charset="0"/>
                <a:ea typeface="ＭＳ Ｐゴシック" charset="0"/>
                <a:cs typeface="ＭＳ Ｐゴシック" charset="0"/>
              </a:rPr>
              <a:t>Global Health</a:t>
            </a:r>
          </a:p>
          <a:p>
            <a:r>
              <a:rPr lang="en-US" sz="2800" dirty="0">
                <a:latin typeface="Times" charset="0"/>
                <a:ea typeface="ＭＳ Ｐゴシック" charset="0"/>
                <a:cs typeface="ＭＳ Ｐゴシック" charset="0"/>
              </a:rPr>
              <a:t>Personalized Medicine</a:t>
            </a:r>
          </a:p>
        </p:txBody>
      </p:sp>
      <p:sp>
        <p:nvSpPr>
          <p:cNvPr id="25604"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6/14/2010 JL Gabrilove</a:t>
            </a:r>
          </a:p>
        </p:txBody>
      </p:sp>
    </p:spTree>
    <p:extLst>
      <p:ext uri="{BB962C8B-B14F-4D97-AF65-F5344CB8AC3E}">
        <p14:creationId xmlns:p14="http://schemas.microsoft.com/office/powerpoint/2010/main" val="2050352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i="1" dirty="0"/>
              <a:t>Clinical and Translational Science Award (CTSA): what is it?</a:t>
            </a:r>
            <a:endParaRPr lang="en-US" dirty="0"/>
          </a:p>
        </p:txBody>
      </p:sp>
      <p:sp>
        <p:nvSpPr>
          <p:cNvPr id="6" name="Content Placeholder 5"/>
          <p:cNvSpPr>
            <a:spLocks noGrp="1"/>
          </p:cNvSpPr>
          <p:nvPr>
            <p:ph idx="1"/>
          </p:nvPr>
        </p:nvSpPr>
        <p:spPr/>
        <p:txBody>
          <a:bodyPr>
            <a:normAutofit fontScale="92500" lnSpcReduction="10000"/>
          </a:bodyPr>
          <a:lstStyle/>
          <a:p>
            <a:r>
              <a:rPr lang="en-US" i="1" dirty="0"/>
              <a:t>An NIH infrastructure grant in support of a  </a:t>
            </a:r>
            <a:r>
              <a:rPr lang="en-US" i="1" dirty="0" err="1"/>
              <a:t>matrixed</a:t>
            </a:r>
            <a:r>
              <a:rPr lang="en-US" i="1" dirty="0"/>
              <a:t> CT research enterprise, designed to accelerate the ability to harness the promise of discovery science to solve problems of human health in impactful ways &amp; to speed bench to bedside translation of scientific discoveries</a:t>
            </a:r>
          </a:p>
          <a:p>
            <a:r>
              <a:rPr lang="en-US" i="1" dirty="0"/>
              <a:t>A funding vehicle to support health improvements for society at large through innovative </a:t>
            </a:r>
            <a:r>
              <a:rPr lang="en-US" i="1" dirty="0" err="1"/>
              <a:t>transdiciplinary</a:t>
            </a:r>
            <a:r>
              <a:rPr lang="en-US" i="1" dirty="0"/>
              <a:t> research programs &amp; partnerships</a:t>
            </a:r>
          </a:p>
          <a:p>
            <a:endParaRPr lang="en-US" dirty="0"/>
          </a:p>
        </p:txBody>
      </p:sp>
    </p:spTree>
    <p:extLst>
      <p:ext uri="{BB962C8B-B14F-4D97-AF65-F5344CB8AC3E}">
        <p14:creationId xmlns:p14="http://schemas.microsoft.com/office/powerpoint/2010/main" val="1540885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Funding for the </a:t>
            </a:r>
            <a:r>
              <a:rPr lang="en-US" dirty="0" err="1"/>
              <a:t>RoadMap</a:t>
            </a:r>
            <a:r>
              <a:rPr lang="en-US" dirty="0"/>
              <a:t> Initiatives</a:t>
            </a:r>
          </a:p>
        </p:txBody>
      </p:sp>
      <p:sp>
        <p:nvSpPr>
          <p:cNvPr id="3" name="Content Placeholder 2"/>
          <p:cNvSpPr>
            <a:spLocks noGrp="1"/>
          </p:cNvSpPr>
          <p:nvPr>
            <p:ph idx="1"/>
          </p:nvPr>
        </p:nvSpPr>
        <p:spPr/>
        <p:txBody>
          <a:bodyPr>
            <a:normAutofit fontScale="85000" lnSpcReduction="10000"/>
          </a:bodyPr>
          <a:lstStyle/>
          <a:p>
            <a:r>
              <a:rPr lang="en-US" dirty="0"/>
              <a:t>NIH Institutes &amp; Centers contributed to a common pool of resources and a plan as to how these resources would be utilized</a:t>
            </a:r>
          </a:p>
          <a:p>
            <a:r>
              <a:rPr lang="en-US" dirty="0"/>
              <a:t>Administered centrally </a:t>
            </a:r>
          </a:p>
          <a:p>
            <a:r>
              <a:rPr lang="en-US" dirty="0"/>
              <a:t>implemented by Working Groups composed of staff from multiple NIH Institutes or Centers </a:t>
            </a:r>
          </a:p>
          <a:p>
            <a:r>
              <a:rPr lang="en-US" dirty="0"/>
              <a:t>Institutionalized a corporate process for decision-making about priorities that span the breadth of the NIH . </a:t>
            </a:r>
          </a:p>
          <a:p>
            <a:r>
              <a:rPr lang="en-US" dirty="0"/>
              <a:t>NIH Reform Act (2006) provided continued support for Roadmap programs through the NIH Common Fund </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684128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6847" y="367654"/>
            <a:ext cx="6449673" cy="57320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0217290.pict"/>
          <p:cNvPicPr>
            <a:picLocks noChangeAspect="1"/>
          </p:cNvPicPr>
          <p:nvPr/>
        </p:nvPicPr>
        <p:blipFill>
          <a:blip r:embed="rId7"/>
          <a:stretch>
            <a:fillRect/>
          </a:stretch>
        </p:blipFill>
        <p:spPr>
          <a:xfrm>
            <a:off x="5905500" y="4209876"/>
            <a:ext cx="1714500" cy="1003648"/>
          </a:xfrm>
          <a:prstGeom prst="rect">
            <a:avLst/>
          </a:prstGeom>
        </p:spPr>
      </p:pic>
      <p:sp>
        <p:nvSpPr>
          <p:cNvPr id="6" name="Title 5"/>
          <p:cNvSpPr>
            <a:spLocks noGrp="1"/>
          </p:cNvSpPr>
          <p:nvPr>
            <p:ph type="title"/>
          </p:nvPr>
        </p:nvSpPr>
        <p:spPr/>
        <p:txBody>
          <a:bodyPr/>
          <a:lstStyle/>
          <a:p>
            <a:r>
              <a:rPr lang="en-US" dirty="0"/>
              <a:t>Origin of the CTSA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0384" y="367505"/>
            <a:ext cx="8102600" cy="60833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9538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r>
              <a:rPr lang="en-US" sz="3600">
                <a:latin typeface="Times" charset="0"/>
                <a:ea typeface="ＭＳ Ｐゴシック" charset="0"/>
                <a:cs typeface="ＭＳ Ｐゴシック" charset="0"/>
              </a:rPr>
              <a:t>Transdisciplinary C/T Investigator: Characteristics &amp; Skill Set </a:t>
            </a:r>
            <a:endParaRPr lang="en-US">
              <a:latin typeface="Times" charset="0"/>
              <a:ea typeface="ＭＳ Ｐゴシック" charset="0"/>
              <a:cs typeface="ＭＳ Ｐゴシック" charset="0"/>
            </a:endParaRPr>
          </a:p>
        </p:txBody>
      </p:sp>
      <p:sp>
        <p:nvSpPr>
          <p:cNvPr id="20483" name="Rectangle 3"/>
          <p:cNvSpPr>
            <a:spLocks noGrp="1" noChangeArrowheads="1"/>
          </p:cNvSpPr>
          <p:nvPr>
            <p:ph type="body" idx="1"/>
          </p:nvPr>
        </p:nvSpPr>
        <p:spPr/>
        <p:txBody>
          <a:bodyPr/>
          <a:lstStyle/>
          <a:p>
            <a:pPr eaLnBrk="1" hangingPunct="1">
              <a:lnSpc>
                <a:spcPct val="90000"/>
              </a:lnSpc>
            </a:pPr>
            <a:r>
              <a:rPr lang="en-US" sz="2800">
                <a:latin typeface="Times" charset="0"/>
                <a:ea typeface="ＭＳ Ｐゴシック" charset="0"/>
                <a:cs typeface="ＭＳ Ｐゴシック" charset="0"/>
              </a:rPr>
              <a:t>Critical Thinking </a:t>
            </a:r>
          </a:p>
          <a:p>
            <a:pPr eaLnBrk="1" hangingPunct="1">
              <a:lnSpc>
                <a:spcPct val="90000"/>
              </a:lnSpc>
            </a:pPr>
            <a:r>
              <a:rPr lang="en-US" sz="2800">
                <a:latin typeface="Times" charset="0"/>
                <a:ea typeface="ＭＳ Ｐゴシック" charset="0"/>
                <a:cs typeface="ＭＳ Ｐゴシック" charset="0"/>
              </a:rPr>
              <a:t>Ability to think outside the box</a:t>
            </a:r>
          </a:p>
          <a:p>
            <a:pPr eaLnBrk="1" hangingPunct="1">
              <a:lnSpc>
                <a:spcPct val="90000"/>
              </a:lnSpc>
            </a:pPr>
            <a:r>
              <a:rPr lang="en-US" sz="2800">
                <a:latin typeface="Times" charset="0"/>
                <a:ea typeface="ＭＳ Ｐゴシック" charset="0"/>
                <a:cs typeface="ＭＳ Ｐゴシック" charset="0"/>
              </a:rPr>
              <a:t>Openess to New Ideas, Technologies &amp; Approaches</a:t>
            </a:r>
          </a:p>
          <a:p>
            <a:pPr eaLnBrk="1" hangingPunct="1">
              <a:lnSpc>
                <a:spcPct val="90000"/>
              </a:lnSpc>
            </a:pPr>
            <a:r>
              <a:rPr lang="en-US" sz="2800">
                <a:latin typeface="Times" charset="0"/>
                <a:ea typeface="ＭＳ Ｐゴシック" charset="0"/>
                <a:cs typeface="ＭＳ Ｐゴシック" charset="0"/>
              </a:rPr>
              <a:t>Imaginative</a:t>
            </a:r>
          </a:p>
          <a:p>
            <a:pPr eaLnBrk="1" hangingPunct="1">
              <a:lnSpc>
                <a:spcPct val="90000"/>
              </a:lnSpc>
            </a:pPr>
            <a:r>
              <a:rPr lang="en-US" sz="2800">
                <a:latin typeface="Times" charset="0"/>
                <a:ea typeface="ＭＳ Ｐゴシック" charset="0"/>
                <a:cs typeface="ＭＳ Ｐゴシック" charset="0"/>
              </a:rPr>
              <a:t>Adept at language: multi-lingual</a:t>
            </a:r>
          </a:p>
          <a:p>
            <a:pPr lvl="1" eaLnBrk="1" hangingPunct="1">
              <a:lnSpc>
                <a:spcPct val="90000"/>
              </a:lnSpc>
            </a:pPr>
            <a:r>
              <a:rPr lang="en-US" sz="2400">
                <a:latin typeface="Times" charset="0"/>
                <a:ea typeface="ＭＳ Ｐゴシック" charset="0"/>
              </a:rPr>
              <a:t>Acquisition of new vocabulary</a:t>
            </a:r>
          </a:p>
          <a:p>
            <a:pPr eaLnBrk="1" hangingPunct="1">
              <a:lnSpc>
                <a:spcPct val="90000"/>
              </a:lnSpc>
            </a:pPr>
            <a:r>
              <a:rPr lang="en-US" sz="2800">
                <a:latin typeface="Times" charset="0"/>
                <a:ea typeface="ＭＳ Ｐゴシック" charset="0"/>
                <a:cs typeface="ＭＳ Ｐゴシック" charset="0"/>
              </a:rPr>
              <a:t>Ability to move outside comfort zone</a:t>
            </a:r>
          </a:p>
          <a:p>
            <a:pPr eaLnBrk="1" hangingPunct="1">
              <a:lnSpc>
                <a:spcPct val="90000"/>
              </a:lnSpc>
            </a:pPr>
            <a:r>
              <a:rPr lang="en-US" sz="2800">
                <a:latin typeface="Times" charset="0"/>
                <a:ea typeface="ＭＳ Ｐゴシック" charset="0"/>
                <a:cs typeface="ＭＳ Ｐゴシック" charset="0"/>
              </a:rPr>
              <a:t>Expertise in specific domain &amp; </a:t>
            </a:r>
            <a:r>
              <a:rPr lang="ja-JP" altLang="en-US" sz="2800">
                <a:latin typeface="Times" charset="0"/>
                <a:ea typeface="ＭＳ Ｐゴシック" charset="0"/>
                <a:cs typeface="ＭＳ Ｐゴシック" charset="0"/>
              </a:rPr>
              <a:t>“</a:t>
            </a:r>
            <a:r>
              <a:rPr lang="en-US" sz="2800">
                <a:latin typeface="Times" charset="0"/>
                <a:ea typeface="ＭＳ Ｐゴシック" charset="0"/>
                <a:cs typeface="ＭＳ Ｐゴシック" charset="0"/>
              </a:rPr>
              <a:t>Informed Consumer</a:t>
            </a:r>
            <a:r>
              <a:rPr lang="ja-JP" altLang="en-US" sz="2800">
                <a:latin typeface="Times" charset="0"/>
                <a:ea typeface="ＭＳ Ｐゴシック" charset="0"/>
                <a:cs typeface="ＭＳ Ｐゴシック" charset="0"/>
              </a:rPr>
              <a:t>”</a:t>
            </a:r>
            <a:r>
              <a:rPr lang="en-US" sz="2800">
                <a:latin typeface="Times" charset="0"/>
                <a:ea typeface="ＭＳ Ｐゴシック" charset="0"/>
                <a:cs typeface="ＭＳ Ｐゴシック" charset="0"/>
              </a:rPr>
              <a:t> in other arenas </a:t>
            </a:r>
          </a:p>
        </p:txBody>
      </p:sp>
    </p:spTree>
    <p:extLst>
      <p:ext uri="{BB962C8B-B14F-4D97-AF65-F5344CB8AC3E}">
        <p14:creationId xmlns:p14="http://schemas.microsoft.com/office/powerpoint/2010/main" val="3966573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6629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645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atin typeface="Times" charset="0"/>
                <a:ea typeface="ＭＳ Ｐゴシック" charset="0"/>
                <a:cs typeface="ＭＳ Ｐゴシック" charset="0"/>
              </a:rPr>
              <a:t>Challenges</a:t>
            </a:r>
            <a:r>
              <a:rPr lang="en-US" sz="3600" baseline="30000">
                <a:latin typeface="Times" charset="0"/>
                <a:ea typeface="ＭＳ Ｐゴシック" charset="0"/>
                <a:cs typeface="ＭＳ Ｐゴシック" charset="0"/>
              </a:rPr>
              <a:t>1</a:t>
            </a:r>
            <a:endParaRPr lang="en-US">
              <a:latin typeface="Times" charset="0"/>
              <a:ea typeface="ＭＳ Ｐゴシック" charset="0"/>
              <a:cs typeface="ＭＳ Ｐゴシック" charset="0"/>
            </a:endParaRPr>
          </a:p>
        </p:txBody>
      </p:sp>
      <p:sp>
        <p:nvSpPr>
          <p:cNvPr id="22531" name="Rectangle 3"/>
          <p:cNvSpPr>
            <a:spLocks noGrp="1" noChangeArrowheads="1"/>
          </p:cNvSpPr>
          <p:nvPr>
            <p:ph type="body" idx="1"/>
          </p:nvPr>
        </p:nvSpPr>
        <p:spPr>
          <a:xfrm>
            <a:off x="685800" y="1600200"/>
            <a:ext cx="7772400" cy="4495800"/>
          </a:xfrm>
        </p:spPr>
        <p:txBody>
          <a:bodyPr>
            <a:normAutofit lnSpcReduction="10000"/>
          </a:bodyPr>
          <a:lstStyle/>
          <a:p>
            <a:pPr eaLnBrk="1" hangingPunct="1">
              <a:lnSpc>
                <a:spcPct val="90000"/>
              </a:lnSpc>
            </a:pPr>
            <a:r>
              <a:rPr lang="en-US" sz="2800">
                <a:latin typeface="Times" charset="0"/>
                <a:ea typeface="ＭＳ Ｐゴシック" charset="0"/>
                <a:cs typeface="ＭＳ Ｐゴシック" charset="0"/>
              </a:rPr>
              <a:t>Operationalizing cross disciplinary team science and training more clearly</a:t>
            </a:r>
          </a:p>
          <a:p>
            <a:pPr eaLnBrk="1" hangingPunct="1">
              <a:lnSpc>
                <a:spcPct val="90000"/>
              </a:lnSpc>
            </a:pPr>
            <a:r>
              <a:rPr lang="en-US" sz="2800">
                <a:latin typeface="Times" charset="0"/>
                <a:ea typeface="ＭＳ Ｐゴシック" charset="0"/>
                <a:cs typeface="ＭＳ Ｐゴシック" charset="0"/>
              </a:rPr>
              <a:t>Conceptualizing the multiple dimensions of readiness for team science</a:t>
            </a:r>
          </a:p>
          <a:p>
            <a:pPr eaLnBrk="1" hangingPunct="1">
              <a:lnSpc>
                <a:spcPct val="90000"/>
              </a:lnSpc>
            </a:pPr>
            <a:r>
              <a:rPr lang="en-US" sz="2800">
                <a:latin typeface="Times" charset="0"/>
                <a:ea typeface="ＭＳ Ｐゴシック" charset="0"/>
                <a:cs typeface="ＭＳ Ｐゴシック" charset="0"/>
              </a:rPr>
              <a:t>Ensuring sustainability of transdisciplinary team science</a:t>
            </a:r>
          </a:p>
          <a:p>
            <a:pPr eaLnBrk="1" hangingPunct="1">
              <a:lnSpc>
                <a:spcPct val="90000"/>
              </a:lnSpc>
            </a:pPr>
            <a:r>
              <a:rPr lang="en-US" sz="2800">
                <a:latin typeface="Times" charset="0"/>
                <a:ea typeface="ＭＳ Ｐゴシック" charset="0"/>
                <a:cs typeface="ＭＳ Ｐゴシック" charset="0"/>
              </a:rPr>
              <a:t>Creating and validating improved models, methods &amp; measures for evaluating team science</a:t>
            </a:r>
          </a:p>
          <a:p>
            <a:pPr eaLnBrk="1" hangingPunct="1">
              <a:lnSpc>
                <a:spcPct val="90000"/>
              </a:lnSpc>
            </a:pPr>
            <a:r>
              <a:rPr lang="en-US" sz="2800">
                <a:latin typeface="Times" charset="0"/>
                <a:ea typeface="ＭＳ Ｐゴシック" charset="0"/>
                <a:cs typeface="ＭＳ Ｐゴシック" charset="0"/>
              </a:rPr>
              <a:t>Fostering a culture that values, promotes and rewards equitable research contributions and collective leadership/authorship</a:t>
            </a:r>
          </a:p>
        </p:txBody>
      </p:sp>
      <p:sp>
        <p:nvSpPr>
          <p:cNvPr id="22532" name="Rectangle 5"/>
          <p:cNvSpPr>
            <a:spLocks noChangeArrowheads="1"/>
          </p:cNvSpPr>
          <p:nvPr/>
        </p:nvSpPr>
        <p:spPr bwMode="auto">
          <a:xfrm>
            <a:off x="817563" y="6256338"/>
            <a:ext cx="487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aseline="30000"/>
              <a:t>1</a:t>
            </a:r>
            <a:r>
              <a:rPr lang="en-US"/>
              <a:t> </a:t>
            </a:r>
            <a:r>
              <a:rPr lang="en-US" sz="1600">
                <a:solidFill>
                  <a:schemeClr val="accent2"/>
                </a:solidFill>
              </a:rPr>
              <a:t>Hall, KL et al, Am J Prev Med 2008; 35 (2S) S243-249</a:t>
            </a:r>
            <a:endParaRPr lang="en-US" sz="1600" baseline="30000">
              <a:solidFill>
                <a:schemeClr val="accent2"/>
              </a:solidFill>
            </a:endParaRPr>
          </a:p>
        </p:txBody>
      </p:sp>
    </p:spTree>
    <p:extLst>
      <p:ext uri="{BB962C8B-B14F-4D97-AF65-F5344CB8AC3E}">
        <p14:creationId xmlns:p14="http://schemas.microsoft.com/office/powerpoint/2010/main" val="1050517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219200"/>
            <a:ext cx="7772400" cy="533400"/>
          </a:xfrm>
        </p:spPr>
        <p:txBody>
          <a:bodyPr>
            <a:normAutofit fontScale="90000"/>
          </a:bodyPr>
          <a:lstStyle/>
          <a:p>
            <a:r>
              <a:rPr lang="en-US" sz="2800" i="1" dirty="0">
                <a:solidFill>
                  <a:srgbClr val="000000"/>
                </a:solidFill>
                <a:latin typeface="Braggadocio" charset="0"/>
                <a:ea typeface="ＭＳ Ｐゴシック" charset="0"/>
                <a:cs typeface="ＭＳ Ｐゴシック" charset="0"/>
              </a:rPr>
              <a:t>The Basic and Clinical Science Cultural Divide</a:t>
            </a:r>
            <a:endParaRPr lang="en-US" dirty="0">
              <a:solidFill>
                <a:srgbClr val="000000"/>
              </a:solidFill>
              <a:latin typeface="Times" charset="0"/>
              <a:ea typeface="ＭＳ Ｐゴシック" charset="0"/>
              <a:cs typeface="ＭＳ Ｐゴシック" charset="0"/>
            </a:endParaRPr>
          </a:p>
        </p:txBody>
      </p:sp>
      <p:sp>
        <p:nvSpPr>
          <p:cNvPr id="30723" name="Rectangle 3"/>
          <p:cNvSpPr>
            <a:spLocks noGrp="1" noChangeArrowheads="1"/>
          </p:cNvSpPr>
          <p:nvPr>
            <p:ph type="body" sz="half" idx="1"/>
          </p:nvPr>
        </p:nvSpPr>
        <p:spPr>
          <a:xfrm>
            <a:off x="685800" y="2209800"/>
            <a:ext cx="3810000" cy="3886200"/>
          </a:xfrm>
        </p:spPr>
        <p:txBody>
          <a:bodyPr>
            <a:normAutofit lnSpcReduction="10000"/>
          </a:bodyPr>
          <a:lstStyle/>
          <a:p>
            <a:pPr>
              <a:lnSpc>
                <a:spcPct val="90000"/>
              </a:lnSpc>
            </a:pPr>
            <a:r>
              <a:rPr lang="en-US" b="1" u="sng" dirty="0">
                <a:solidFill>
                  <a:srgbClr val="000000"/>
                </a:solidFill>
                <a:latin typeface="Times" charset="0"/>
                <a:ea typeface="ＭＳ Ｐゴシック" charset="0"/>
                <a:cs typeface="ＭＳ Ｐゴシック" charset="0"/>
              </a:rPr>
              <a:t>Basic Science</a:t>
            </a:r>
            <a:endParaRPr lang="en-US" b="1" dirty="0">
              <a:solidFill>
                <a:srgbClr val="000000"/>
              </a:solidFill>
              <a:latin typeface="Times" charset="0"/>
              <a:ea typeface="ＭＳ Ｐゴシック" charset="0"/>
              <a:cs typeface="ＭＳ Ｐゴシック" charset="0"/>
            </a:endParaRPr>
          </a:p>
          <a:p>
            <a:pPr lvl="1">
              <a:lnSpc>
                <a:spcPct val="90000"/>
              </a:lnSpc>
            </a:pPr>
            <a:r>
              <a:rPr lang="en-US" dirty="0">
                <a:solidFill>
                  <a:srgbClr val="000000"/>
                </a:solidFill>
                <a:latin typeface="Times" charset="0"/>
                <a:ea typeface="ＭＳ Ｐゴシック" charset="0"/>
              </a:rPr>
              <a:t>Never arrive before 10</a:t>
            </a:r>
          </a:p>
          <a:p>
            <a:pPr lvl="1">
              <a:lnSpc>
                <a:spcPct val="90000"/>
              </a:lnSpc>
            </a:pPr>
            <a:r>
              <a:rPr lang="en-US" dirty="0">
                <a:solidFill>
                  <a:srgbClr val="000000"/>
                </a:solidFill>
                <a:latin typeface="Times" charset="0"/>
                <a:ea typeface="ＭＳ Ｐゴシック" charset="0"/>
              </a:rPr>
              <a:t>Devise experiments to test hypotheses</a:t>
            </a:r>
          </a:p>
          <a:p>
            <a:pPr lvl="1">
              <a:lnSpc>
                <a:spcPct val="90000"/>
              </a:lnSpc>
            </a:pPr>
            <a:r>
              <a:rPr lang="en-US" dirty="0">
                <a:solidFill>
                  <a:srgbClr val="000000"/>
                </a:solidFill>
                <a:latin typeface="Times" charset="0"/>
                <a:ea typeface="ＭＳ Ｐゴシック" charset="0"/>
              </a:rPr>
              <a:t>Theoretical knowledge</a:t>
            </a:r>
          </a:p>
          <a:p>
            <a:pPr lvl="1">
              <a:lnSpc>
                <a:spcPct val="90000"/>
              </a:lnSpc>
            </a:pPr>
            <a:r>
              <a:rPr lang="en-US" dirty="0">
                <a:solidFill>
                  <a:srgbClr val="000000"/>
                </a:solidFill>
                <a:latin typeface="Times" charset="0"/>
                <a:ea typeface="ＭＳ Ｐゴシック" charset="0"/>
              </a:rPr>
              <a:t>Contemplating data</a:t>
            </a:r>
          </a:p>
          <a:p>
            <a:pPr lvl="1">
              <a:lnSpc>
                <a:spcPct val="90000"/>
              </a:lnSpc>
            </a:pPr>
            <a:r>
              <a:rPr lang="en-US" dirty="0">
                <a:solidFill>
                  <a:srgbClr val="000000"/>
                </a:solidFill>
                <a:latin typeface="Times" charset="0"/>
                <a:ea typeface="ＭＳ Ｐゴシック" charset="0"/>
              </a:rPr>
              <a:t>Duplication of Data</a:t>
            </a:r>
          </a:p>
          <a:p>
            <a:pPr lvl="1">
              <a:lnSpc>
                <a:spcPct val="90000"/>
              </a:lnSpc>
            </a:pPr>
            <a:r>
              <a:rPr lang="en-US" dirty="0">
                <a:solidFill>
                  <a:srgbClr val="000000"/>
                </a:solidFill>
                <a:latin typeface="Times" charset="0"/>
                <a:ea typeface="ＭＳ Ｐゴシック" charset="0"/>
              </a:rPr>
              <a:t>Operating system X</a:t>
            </a:r>
          </a:p>
          <a:p>
            <a:pPr lvl="1">
              <a:lnSpc>
                <a:spcPct val="90000"/>
              </a:lnSpc>
            </a:pPr>
            <a:r>
              <a:rPr lang="en-US" dirty="0">
                <a:solidFill>
                  <a:srgbClr val="000000"/>
                </a:solidFill>
                <a:latin typeface="Times" charset="0"/>
                <a:ea typeface="ＭＳ Ｐゴシック" charset="0"/>
              </a:rPr>
              <a:t>Unit of measure: RO1</a:t>
            </a:r>
          </a:p>
          <a:p>
            <a:pPr lvl="1">
              <a:lnSpc>
                <a:spcPct val="90000"/>
              </a:lnSpc>
            </a:pPr>
            <a:r>
              <a:rPr lang="en-US" dirty="0">
                <a:solidFill>
                  <a:srgbClr val="000000"/>
                </a:solidFill>
                <a:latin typeface="Times" charset="0"/>
                <a:ea typeface="ＭＳ Ｐゴシック" charset="0"/>
              </a:rPr>
              <a:t>Quantitative measures</a:t>
            </a:r>
          </a:p>
        </p:txBody>
      </p:sp>
      <p:sp>
        <p:nvSpPr>
          <p:cNvPr id="30724" name="Rectangle 4"/>
          <p:cNvSpPr>
            <a:spLocks noGrp="1" noChangeArrowheads="1"/>
          </p:cNvSpPr>
          <p:nvPr>
            <p:ph type="body" sz="half" idx="2"/>
          </p:nvPr>
        </p:nvSpPr>
        <p:spPr>
          <a:xfrm>
            <a:off x="4648200" y="2286000"/>
            <a:ext cx="3810000" cy="3810000"/>
          </a:xfrm>
        </p:spPr>
        <p:txBody>
          <a:bodyPr>
            <a:normAutofit lnSpcReduction="10000"/>
          </a:bodyPr>
          <a:lstStyle/>
          <a:p>
            <a:pPr>
              <a:lnSpc>
                <a:spcPct val="90000"/>
              </a:lnSpc>
            </a:pPr>
            <a:r>
              <a:rPr lang="en-US" b="1" u="sng" dirty="0">
                <a:solidFill>
                  <a:srgbClr val="000000"/>
                </a:solidFill>
                <a:latin typeface="Times" charset="0"/>
                <a:ea typeface="ＭＳ Ｐゴシック" charset="0"/>
                <a:cs typeface="ＭＳ Ｐゴシック" charset="0"/>
              </a:rPr>
              <a:t>Clinical Science</a:t>
            </a:r>
            <a:endParaRPr lang="en-US" dirty="0">
              <a:solidFill>
                <a:srgbClr val="000000"/>
              </a:solidFill>
              <a:latin typeface="Times" charset="0"/>
              <a:ea typeface="ＭＳ Ｐゴシック" charset="0"/>
              <a:cs typeface="ＭＳ Ｐゴシック" charset="0"/>
            </a:endParaRPr>
          </a:p>
          <a:p>
            <a:pPr lvl="1">
              <a:lnSpc>
                <a:spcPct val="90000"/>
              </a:lnSpc>
            </a:pPr>
            <a:r>
              <a:rPr lang="en-US" dirty="0">
                <a:solidFill>
                  <a:srgbClr val="000000"/>
                </a:solidFill>
                <a:latin typeface="Times" charset="0"/>
                <a:ea typeface="ＭＳ Ｐゴシック" charset="0"/>
              </a:rPr>
              <a:t>Early risers</a:t>
            </a:r>
          </a:p>
          <a:p>
            <a:pPr lvl="1">
              <a:lnSpc>
                <a:spcPct val="90000"/>
              </a:lnSpc>
            </a:pPr>
            <a:r>
              <a:rPr lang="en-US" dirty="0">
                <a:solidFill>
                  <a:srgbClr val="000000"/>
                </a:solidFill>
                <a:latin typeface="Times" charset="0"/>
                <a:ea typeface="ＭＳ Ｐゴシック" charset="0"/>
              </a:rPr>
              <a:t>Informed by experiments of nature</a:t>
            </a:r>
          </a:p>
          <a:p>
            <a:pPr lvl="1">
              <a:lnSpc>
                <a:spcPct val="90000"/>
              </a:lnSpc>
            </a:pPr>
            <a:r>
              <a:rPr lang="en-US" dirty="0">
                <a:solidFill>
                  <a:srgbClr val="000000"/>
                </a:solidFill>
                <a:latin typeface="Times" charset="0"/>
                <a:ea typeface="ＭＳ Ｐゴシック" charset="0"/>
              </a:rPr>
              <a:t>Practical knowledge</a:t>
            </a:r>
          </a:p>
          <a:p>
            <a:pPr lvl="1">
              <a:lnSpc>
                <a:spcPct val="90000"/>
              </a:lnSpc>
            </a:pPr>
            <a:r>
              <a:rPr lang="en-US" dirty="0">
                <a:solidFill>
                  <a:srgbClr val="000000"/>
                </a:solidFill>
                <a:latin typeface="Times" charset="0"/>
                <a:ea typeface="ＭＳ Ｐゴシック" charset="0"/>
              </a:rPr>
              <a:t>Acting on evidence</a:t>
            </a:r>
          </a:p>
          <a:p>
            <a:pPr lvl="1">
              <a:lnSpc>
                <a:spcPct val="90000"/>
              </a:lnSpc>
            </a:pPr>
            <a:r>
              <a:rPr lang="en-US" dirty="0">
                <a:solidFill>
                  <a:srgbClr val="000000"/>
                </a:solidFill>
                <a:latin typeface="Times" charset="0"/>
                <a:ea typeface="ＭＳ Ｐゴシック" charset="0"/>
              </a:rPr>
              <a:t>Unique cases: N of 1</a:t>
            </a:r>
          </a:p>
          <a:p>
            <a:pPr lvl="1">
              <a:lnSpc>
                <a:spcPct val="90000"/>
              </a:lnSpc>
            </a:pPr>
            <a:r>
              <a:rPr lang="en-US" dirty="0">
                <a:solidFill>
                  <a:srgbClr val="000000"/>
                </a:solidFill>
                <a:latin typeface="Times" charset="0"/>
                <a:ea typeface="ＭＳ Ｐゴシック" charset="0"/>
              </a:rPr>
              <a:t>Operating system Y</a:t>
            </a:r>
          </a:p>
          <a:p>
            <a:pPr lvl="1">
              <a:lnSpc>
                <a:spcPct val="90000"/>
              </a:lnSpc>
            </a:pPr>
            <a:r>
              <a:rPr lang="en-US" dirty="0">
                <a:solidFill>
                  <a:srgbClr val="000000"/>
                </a:solidFill>
                <a:latin typeface="Times" charset="0"/>
                <a:ea typeface="ＭＳ Ｐゴシック" charset="0"/>
              </a:rPr>
              <a:t>Unit of measure: RVU</a:t>
            </a:r>
          </a:p>
          <a:p>
            <a:pPr lvl="1">
              <a:lnSpc>
                <a:spcPct val="90000"/>
              </a:lnSpc>
            </a:pPr>
            <a:r>
              <a:rPr lang="en-US" dirty="0">
                <a:solidFill>
                  <a:srgbClr val="000000"/>
                </a:solidFill>
                <a:latin typeface="Times" charset="0"/>
                <a:ea typeface="ＭＳ Ｐゴシック" charset="0"/>
              </a:rPr>
              <a:t>Qualitative measures</a:t>
            </a:r>
          </a:p>
        </p:txBody>
      </p:sp>
      <p:sp>
        <p:nvSpPr>
          <p:cNvPr id="30725" name="Date Placeholder 4"/>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6/14/2010 JL Gabrilove</a:t>
            </a:r>
          </a:p>
        </p:txBody>
      </p:sp>
    </p:spTree>
    <p:extLst>
      <p:ext uri="{BB962C8B-B14F-4D97-AF65-F5344CB8AC3E}">
        <p14:creationId xmlns:p14="http://schemas.microsoft.com/office/powerpoint/2010/main" val="336137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6897" y="613463"/>
            <a:ext cx="7467600" cy="4889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atin typeface="Times" charset="0"/>
              <a:ea typeface="ＭＳ Ｐゴシック" charset="0"/>
              <a:cs typeface="ＭＳ Ｐゴシック" charset="0"/>
            </a:endParaRPr>
          </a:p>
        </p:txBody>
      </p:sp>
      <p:pic>
        <p:nvPicPr>
          <p:cNvPr id="563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05000"/>
            <a:ext cx="5080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7488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TSA_v2.jpg"/>
          <p:cNvPicPr>
            <a:picLocks noGrp="1" noChangeAspect="1"/>
          </p:cNvPicPr>
          <p:nvPr>
            <p:ph/>
          </p:nvPr>
        </p:nvPicPr>
        <p:blipFill>
          <a:blip r:embed="rId2">
            <a:extLst>
              <a:ext uri="{28A0092B-C50C-407E-A947-70E740481C1C}">
                <a14:useLocalDpi xmlns:a14="http://schemas.microsoft.com/office/drawing/2010/main" val="0"/>
              </a:ext>
            </a:extLst>
          </a:blip>
          <a:srcRect l="11609" r="11609"/>
          <a:stretch>
            <a:fillRect/>
          </a:stretch>
        </p:blipFill>
        <p:spPr/>
      </p:pic>
    </p:spTree>
    <p:extLst>
      <p:ext uri="{BB962C8B-B14F-4D97-AF65-F5344CB8AC3E}">
        <p14:creationId xmlns:p14="http://schemas.microsoft.com/office/powerpoint/2010/main" val="1670985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err="1"/>
              <a:t>Condu</a:t>
            </a:r>
            <a:r>
              <a:rPr lang="en-US" b="1" i="1" dirty="0" err="1"/>
              <a:t>ITS</a:t>
            </a:r>
            <a:r>
              <a:rPr lang="en-US" b="1" i="1" dirty="0"/>
              <a:t>:</a:t>
            </a:r>
            <a:br>
              <a:rPr lang="en-US" b="1" i="1" dirty="0"/>
            </a:br>
            <a:r>
              <a:rPr lang="en-US" b="1" i="1" dirty="0"/>
              <a:t> </a:t>
            </a:r>
            <a:r>
              <a:rPr lang="en-US" sz="3111" b="1" i="1" dirty="0"/>
              <a:t>Institute for Translational Sciences</a:t>
            </a:r>
          </a:p>
        </p:txBody>
      </p:sp>
      <p:sp>
        <p:nvSpPr>
          <p:cNvPr id="4" name="Text Placeholder 3"/>
          <p:cNvSpPr>
            <a:spLocks noGrp="1"/>
          </p:cNvSpPr>
          <p:nvPr>
            <p:ph type="body" idx="1"/>
          </p:nvPr>
        </p:nvSpPr>
        <p:spPr/>
        <p:txBody>
          <a:bodyPr>
            <a:normAutofit/>
          </a:bodyPr>
          <a:lstStyle/>
          <a:p>
            <a:r>
              <a:rPr lang="en-US" sz="3200" dirty="0"/>
              <a:t>Key Principles</a:t>
            </a:r>
          </a:p>
        </p:txBody>
      </p:sp>
      <p:sp>
        <p:nvSpPr>
          <p:cNvPr id="5" name="Content Placeholder 4"/>
          <p:cNvSpPr>
            <a:spLocks noGrp="1"/>
          </p:cNvSpPr>
          <p:nvPr>
            <p:ph sz="half" idx="2"/>
          </p:nvPr>
        </p:nvSpPr>
        <p:spPr/>
        <p:txBody>
          <a:bodyPr/>
          <a:lstStyle/>
          <a:p>
            <a:r>
              <a:rPr lang="en-US" sz="2800" dirty="0"/>
              <a:t>Transformative</a:t>
            </a:r>
          </a:p>
          <a:p>
            <a:r>
              <a:rPr lang="en-US" sz="2800" dirty="0"/>
              <a:t>Catalytic</a:t>
            </a:r>
          </a:p>
          <a:p>
            <a:r>
              <a:rPr lang="en-US" sz="2800" dirty="0"/>
              <a:t>Additive &amp; Synergistic</a:t>
            </a:r>
          </a:p>
          <a:p>
            <a:r>
              <a:rPr lang="en-US" sz="2800" dirty="0"/>
              <a:t>Cross Cutting</a:t>
            </a:r>
          </a:p>
          <a:p>
            <a:r>
              <a:rPr lang="en-US" sz="2800" dirty="0"/>
              <a:t>Unique</a:t>
            </a:r>
          </a:p>
          <a:p>
            <a:r>
              <a:rPr lang="en-US" sz="2800" dirty="0"/>
              <a:t>Added Value</a:t>
            </a:r>
          </a:p>
          <a:p>
            <a:endParaRPr lang="en-US" dirty="0"/>
          </a:p>
        </p:txBody>
      </p:sp>
      <p:sp>
        <p:nvSpPr>
          <p:cNvPr id="6" name="Text Placeholder 5"/>
          <p:cNvSpPr>
            <a:spLocks noGrp="1"/>
          </p:cNvSpPr>
          <p:nvPr>
            <p:ph type="body" sz="quarter" idx="3"/>
          </p:nvPr>
        </p:nvSpPr>
        <p:spPr/>
        <p:txBody>
          <a:bodyPr>
            <a:normAutofit/>
          </a:bodyPr>
          <a:lstStyle/>
          <a:p>
            <a:r>
              <a:rPr lang="en-US" sz="3200" dirty="0"/>
              <a:t>Key Elements*</a:t>
            </a:r>
          </a:p>
        </p:txBody>
      </p:sp>
      <p:sp>
        <p:nvSpPr>
          <p:cNvPr id="7" name="Content Placeholder 6"/>
          <p:cNvSpPr>
            <a:spLocks noGrp="1"/>
          </p:cNvSpPr>
          <p:nvPr>
            <p:ph sz="quarter" idx="4"/>
          </p:nvPr>
        </p:nvSpPr>
        <p:spPr>
          <a:xfrm>
            <a:off x="4645025" y="2174874"/>
            <a:ext cx="4041775" cy="4342627"/>
          </a:xfrm>
        </p:spPr>
        <p:txBody>
          <a:bodyPr>
            <a:normAutofit fontScale="85000" lnSpcReduction="10000"/>
          </a:bodyPr>
          <a:lstStyle/>
          <a:p>
            <a:r>
              <a:rPr lang="en-US" sz="3027" dirty="0"/>
              <a:t>Informatics</a:t>
            </a:r>
          </a:p>
          <a:p>
            <a:pPr lvl="1"/>
            <a:r>
              <a:rPr lang="en-US" sz="3027" i="1" dirty="0"/>
              <a:t>Query tools: I2B2</a:t>
            </a:r>
          </a:p>
          <a:p>
            <a:r>
              <a:rPr lang="en-US" sz="3027" dirty="0"/>
              <a:t>Workforce Development </a:t>
            </a:r>
          </a:p>
          <a:p>
            <a:pPr lvl="1"/>
            <a:r>
              <a:rPr lang="en-US" sz="3027" i="1" dirty="0"/>
              <a:t>Mentored CTS Training</a:t>
            </a:r>
          </a:p>
          <a:p>
            <a:r>
              <a:rPr lang="en-US" sz="3027" dirty="0"/>
              <a:t>Research Expertise, Methods &amp; Processes</a:t>
            </a:r>
          </a:p>
          <a:p>
            <a:pPr lvl="1"/>
            <a:r>
              <a:rPr lang="en-US" sz="3027" b="1" i="1" dirty="0"/>
              <a:t>BERD</a:t>
            </a:r>
          </a:p>
          <a:p>
            <a:r>
              <a:rPr lang="en-US" sz="3027" dirty="0"/>
              <a:t>Community Engagement</a:t>
            </a:r>
          </a:p>
          <a:p>
            <a:r>
              <a:rPr lang="en-US" sz="3027" dirty="0"/>
              <a:t>Investigation across the Lifespan</a:t>
            </a:r>
          </a:p>
          <a:p>
            <a:endParaRPr lang="en-US" dirty="0"/>
          </a:p>
          <a:p>
            <a:endParaRPr lang="en-US" dirty="0"/>
          </a:p>
        </p:txBody>
      </p:sp>
      <p:sp>
        <p:nvSpPr>
          <p:cNvPr id="9" name="TextBox 8"/>
          <p:cNvSpPr txBox="1"/>
          <p:nvPr/>
        </p:nvSpPr>
        <p:spPr>
          <a:xfrm>
            <a:off x="2506350" y="6417233"/>
            <a:ext cx="2369910" cy="369332"/>
          </a:xfrm>
          <a:prstGeom prst="rect">
            <a:avLst/>
          </a:prstGeom>
          <a:noFill/>
        </p:spPr>
        <p:txBody>
          <a:bodyPr wrap="none" rtlCol="0">
            <a:spAutoFit/>
          </a:bodyPr>
          <a:lstStyle/>
          <a:p>
            <a:r>
              <a:rPr lang="en-US" dirty="0"/>
              <a:t>*resources &amp; platforms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1"/>
            <a:ext cx="9055100" cy="635000"/>
          </a:xfrm>
        </p:spPr>
        <p:txBody>
          <a:bodyPr>
            <a:noAutofit/>
          </a:bodyPr>
          <a:lstStyle/>
          <a:p>
            <a:r>
              <a:rPr lang="en-US" sz="2800" dirty="0"/>
              <a:t>  Clinical &amp; Translational Science (CTS) Education: Goals</a:t>
            </a:r>
          </a:p>
        </p:txBody>
      </p:sp>
      <p:sp>
        <p:nvSpPr>
          <p:cNvPr id="3" name="Content Placeholder 2"/>
          <p:cNvSpPr>
            <a:spLocks noGrp="1"/>
          </p:cNvSpPr>
          <p:nvPr>
            <p:ph idx="1"/>
          </p:nvPr>
        </p:nvSpPr>
        <p:spPr>
          <a:xfrm>
            <a:off x="457200" y="1130300"/>
            <a:ext cx="8229600" cy="5194300"/>
          </a:xfrm>
          <a:noFill/>
        </p:spPr>
        <p:txBody>
          <a:bodyPr>
            <a:noAutofit/>
          </a:bodyPr>
          <a:lstStyle/>
          <a:p>
            <a:pPr>
              <a:lnSpc>
                <a:spcPct val="100000"/>
              </a:lnSpc>
              <a:spcBef>
                <a:spcPts val="1200"/>
              </a:spcBef>
              <a:buClr>
                <a:schemeClr val="tx2"/>
              </a:buClr>
              <a:buSzPct val="100000"/>
              <a:buFont typeface="Arial" panose="020B0604020202020204" pitchFamily="34" charset="0"/>
              <a:buChar char="•"/>
            </a:pPr>
            <a:r>
              <a:rPr lang="en-US" sz="2400" b="1" u="sng" dirty="0"/>
              <a:t>Mentored To Independent Training Initiatives:</a:t>
            </a:r>
          </a:p>
          <a:p>
            <a:pPr>
              <a:spcBef>
                <a:spcPts val="1200"/>
              </a:spcBef>
              <a:buClr>
                <a:schemeClr val="tx2"/>
              </a:buClr>
              <a:buSzPct val="100000"/>
              <a:buFont typeface="Arial" panose="020B0604020202020204" pitchFamily="34" charset="0"/>
              <a:buChar char="•"/>
            </a:pPr>
            <a:r>
              <a:rPr lang="en-US" sz="2400" b="1" i="1" dirty="0">
                <a:solidFill>
                  <a:srgbClr val="0070C0"/>
                </a:solidFill>
              </a:rPr>
              <a:t>NRSA TL1 New Entry PORTAL (pre-doc) and STTEP-UP Training in Science and Medicine Initiative (post-doc)</a:t>
            </a:r>
          </a:p>
          <a:p>
            <a:pPr>
              <a:spcBef>
                <a:spcPts val="1200"/>
              </a:spcBef>
              <a:buClr>
                <a:schemeClr val="tx2"/>
              </a:buClr>
              <a:buSzPct val="100000"/>
              <a:buFont typeface="Arial" panose="020B0604020202020204" pitchFamily="34" charset="0"/>
              <a:buChar char="•"/>
            </a:pPr>
            <a:r>
              <a:rPr lang="en-US" sz="2400" b="1" i="1" dirty="0">
                <a:solidFill>
                  <a:srgbClr val="0070C0"/>
                </a:solidFill>
              </a:rPr>
              <a:t>KL2 Scholars </a:t>
            </a:r>
          </a:p>
          <a:p>
            <a:pPr>
              <a:spcBef>
                <a:spcPts val="1200"/>
              </a:spcBef>
              <a:buClr>
                <a:schemeClr val="tx2"/>
              </a:buClr>
              <a:buSzPct val="100000"/>
              <a:buFont typeface="Arial" panose="020B0604020202020204" pitchFamily="34" charset="0"/>
              <a:buChar char="•"/>
            </a:pPr>
            <a:r>
              <a:rPr lang="en-US" sz="2400" b="1" i="1" dirty="0">
                <a:solidFill>
                  <a:srgbClr val="0070C0"/>
                </a:solidFill>
              </a:rPr>
              <a:t>Emerging Investigators Forum(s)</a:t>
            </a:r>
            <a:endParaRPr lang="en-US" sz="2400" b="1" u="sng" dirty="0"/>
          </a:p>
          <a:p>
            <a:pPr>
              <a:lnSpc>
                <a:spcPct val="100000"/>
              </a:lnSpc>
              <a:spcBef>
                <a:spcPts val="1200"/>
              </a:spcBef>
              <a:buClr>
                <a:schemeClr val="tx2"/>
              </a:buClr>
              <a:buSzPct val="100000"/>
              <a:buFont typeface="Arial" panose="020B0604020202020204" pitchFamily="34" charset="0"/>
              <a:buChar char="•"/>
            </a:pPr>
            <a:r>
              <a:rPr lang="en-US" sz="2400" b="1" u="sng" dirty="0"/>
              <a:t>Specialized Training Opportunities &amp; Resources</a:t>
            </a:r>
          </a:p>
          <a:p>
            <a:pPr marL="400050" lvl="1" indent="0">
              <a:spcBef>
                <a:spcPts val="1200"/>
              </a:spcBef>
              <a:buClr>
                <a:schemeClr val="tx2"/>
              </a:buClr>
              <a:buSzPct val="100000"/>
              <a:buNone/>
            </a:pPr>
            <a:r>
              <a:rPr lang="en-US" sz="2000" dirty="0"/>
              <a:t>Create or further extend and enrich specific mentored training opportunities for emerging pre-doctoral, post-doctoral and junior faculty CT Investigators, by means of:</a:t>
            </a:r>
          </a:p>
          <a:p>
            <a:pPr lvl="1">
              <a:spcBef>
                <a:spcPts val="1200"/>
              </a:spcBef>
              <a:buClr>
                <a:schemeClr val="tx2"/>
              </a:buClr>
              <a:buSzPct val="100000"/>
              <a:buFont typeface="Arial" panose="020B0604020202020204" pitchFamily="34" charset="0"/>
              <a:buChar char="•"/>
            </a:pPr>
            <a:r>
              <a:rPr lang="en-US" sz="2000" i="1" dirty="0"/>
              <a:t>Expanded novel offerings in our Clinical &amp; Translational Science Education degree granting program</a:t>
            </a:r>
          </a:p>
          <a:p>
            <a:pPr lvl="1">
              <a:spcBef>
                <a:spcPts val="1200"/>
              </a:spcBef>
              <a:buClr>
                <a:schemeClr val="tx2"/>
              </a:buClr>
              <a:buSzPct val="100000"/>
              <a:buFont typeface="Arial" panose="020B0604020202020204" pitchFamily="34" charset="0"/>
              <a:buChar char="•"/>
            </a:pPr>
            <a:endParaRPr lang="en-US" sz="2000" b="1" dirty="0"/>
          </a:p>
          <a:p>
            <a:pPr lvl="1">
              <a:spcBef>
                <a:spcPts val="1200"/>
              </a:spcBef>
              <a:buClr>
                <a:schemeClr val="tx2"/>
              </a:buClr>
              <a:buSzPct val="100000"/>
              <a:buFont typeface="Arial" panose="020B0604020202020204" pitchFamily="34" charset="0"/>
              <a:buChar char="•"/>
            </a:pPr>
            <a:endParaRPr lang="en-US" sz="2400" b="1" dirty="0"/>
          </a:p>
          <a:p>
            <a:pPr marL="457200" lvl="1" indent="0">
              <a:spcBef>
                <a:spcPts val="1200"/>
              </a:spcBef>
              <a:buClr>
                <a:schemeClr val="tx2"/>
              </a:buClr>
              <a:buSzPct val="100000"/>
              <a:buNone/>
            </a:pPr>
            <a:endParaRPr lang="en-US"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215864"/>
            <a:ext cx="1564905" cy="499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Sun 4">
            <a:extLst>
              <a:ext uri="{FF2B5EF4-FFF2-40B4-BE49-F238E27FC236}">
                <a16:creationId xmlns:a16="http://schemas.microsoft.com/office/drawing/2014/main" id="{D2AA3A65-205F-1444-AF97-F6DD28C5ED2A}"/>
              </a:ext>
            </a:extLst>
          </p:cNvPr>
          <p:cNvSpPr/>
          <p:nvPr/>
        </p:nvSpPr>
        <p:spPr>
          <a:xfrm>
            <a:off x="6893960" y="893852"/>
            <a:ext cx="811658" cy="811658"/>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396931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6D33-BF43-6A43-A4AF-01820FA158E4}"/>
              </a:ext>
            </a:extLst>
          </p:cNvPr>
          <p:cNvSpPr>
            <a:spLocks noGrp="1"/>
          </p:cNvSpPr>
          <p:nvPr>
            <p:ph type="title"/>
          </p:nvPr>
        </p:nvSpPr>
        <p:spPr>
          <a:xfrm>
            <a:off x="457200" y="274638"/>
            <a:ext cx="8573784" cy="1143000"/>
          </a:xfrm>
        </p:spPr>
        <p:txBody>
          <a:bodyPr>
            <a:normAutofit fontScale="90000"/>
          </a:bodyPr>
          <a:lstStyle/>
          <a:p>
            <a:r>
              <a:rPr lang="en-US" b="1" dirty="0"/>
              <a:t>Mentored to Independent Investigator</a:t>
            </a:r>
          </a:p>
        </p:txBody>
      </p:sp>
      <p:graphicFrame>
        <p:nvGraphicFramePr>
          <p:cNvPr id="3" name="Diagram 2">
            <a:extLst>
              <a:ext uri="{FF2B5EF4-FFF2-40B4-BE49-F238E27FC236}">
                <a16:creationId xmlns:a16="http://schemas.microsoft.com/office/drawing/2014/main" id="{74A56E24-02A2-E446-A194-A15EC550DBD8}"/>
              </a:ext>
            </a:extLst>
          </p:cNvPr>
          <p:cNvGraphicFramePr/>
          <p:nvPr>
            <p:extLst>
              <p:ext uri="{D42A27DB-BD31-4B8C-83A1-F6EECF244321}">
                <p14:modId xmlns:p14="http://schemas.microsoft.com/office/powerpoint/2010/main" val="149021340"/>
              </p:ext>
            </p:extLst>
          </p:nvPr>
        </p:nvGraphicFramePr>
        <p:xfrm>
          <a:off x="780836" y="1397000"/>
          <a:ext cx="659600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3042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hlinkClick r:id="rId2"/>
            <a:extLst>
              <a:ext uri="{FF2B5EF4-FFF2-40B4-BE49-F238E27FC236}">
                <a16:creationId xmlns:a16="http://schemas.microsoft.com/office/drawing/2014/main" id="{1B45938D-0ED6-A54F-94C0-C9A61363B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397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A929-45A5-5340-B473-B4CDA37F7EA3}"/>
              </a:ext>
            </a:extLst>
          </p:cNvPr>
          <p:cNvSpPr>
            <a:spLocks noGrp="1"/>
          </p:cNvSpPr>
          <p:nvPr>
            <p:ph type="title"/>
          </p:nvPr>
        </p:nvSpPr>
        <p:spPr/>
        <p:txBody>
          <a:bodyPr>
            <a:normAutofit/>
          </a:bodyPr>
          <a:lstStyle/>
          <a:p>
            <a:r>
              <a:rPr lang="en-US" sz="3600" b="1" dirty="0"/>
              <a:t>Funding*</a:t>
            </a:r>
          </a:p>
        </p:txBody>
      </p:sp>
      <p:pic>
        <p:nvPicPr>
          <p:cNvPr id="5" name="Content Placeholder 4">
            <a:extLst>
              <a:ext uri="{FF2B5EF4-FFF2-40B4-BE49-F238E27FC236}">
                <a16:creationId xmlns:a16="http://schemas.microsoft.com/office/drawing/2014/main" id="{12DEE383-CE3D-FA40-8AA8-E941EE10167F}"/>
              </a:ext>
            </a:extLst>
          </p:cNvPr>
          <p:cNvPicPr>
            <a:picLocks noGrp="1" noChangeAspect="1"/>
          </p:cNvPicPr>
          <p:nvPr>
            <p:ph sz="half" idx="1"/>
          </p:nvPr>
        </p:nvPicPr>
        <p:blipFill>
          <a:blip r:embed="rId3"/>
          <a:stretch>
            <a:fillRect/>
          </a:stretch>
        </p:blipFill>
        <p:spPr>
          <a:xfrm>
            <a:off x="698643" y="2117096"/>
            <a:ext cx="3873357" cy="3759722"/>
          </a:xfrm>
          <a:prstGeom prst="rect">
            <a:avLst/>
          </a:prstGeom>
        </p:spPr>
      </p:pic>
      <p:pic>
        <p:nvPicPr>
          <p:cNvPr id="6" name="Content Placeholder 3">
            <a:extLst>
              <a:ext uri="{FF2B5EF4-FFF2-40B4-BE49-F238E27FC236}">
                <a16:creationId xmlns:a16="http://schemas.microsoft.com/office/drawing/2014/main" id="{1CE07F20-9507-D746-9900-6D6D513ACBE1}"/>
              </a:ext>
            </a:extLst>
          </p:cNvPr>
          <p:cNvPicPr>
            <a:picLocks noGrp="1" noChangeAspect="1"/>
          </p:cNvPicPr>
          <p:nvPr>
            <p:ph sz="half" idx="2"/>
          </p:nvPr>
        </p:nvPicPr>
        <p:blipFill>
          <a:blip r:embed="rId4"/>
          <a:stretch>
            <a:fillRect/>
          </a:stretch>
        </p:blipFill>
        <p:spPr>
          <a:xfrm>
            <a:off x="5086350" y="2363056"/>
            <a:ext cx="3162300" cy="3513762"/>
          </a:xfrm>
          <a:prstGeom prst="rect">
            <a:avLst/>
          </a:prstGeom>
        </p:spPr>
      </p:pic>
      <p:sp>
        <p:nvSpPr>
          <p:cNvPr id="7" name="TextBox 6">
            <a:extLst>
              <a:ext uri="{FF2B5EF4-FFF2-40B4-BE49-F238E27FC236}">
                <a16:creationId xmlns:a16="http://schemas.microsoft.com/office/drawing/2014/main" id="{34A672AB-C421-E043-9B19-EF30734AB21E}"/>
              </a:ext>
            </a:extLst>
          </p:cNvPr>
          <p:cNvSpPr txBox="1"/>
          <p:nvPr/>
        </p:nvSpPr>
        <p:spPr>
          <a:xfrm>
            <a:off x="457201" y="6400800"/>
            <a:ext cx="8864444" cy="369332"/>
          </a:xfrm>
          <a:prstGeom prst="rect">
            <a:avLst/>
          </a:prstGeom>
          <a:noFill/>
        </p:spPr>
        <p:txBody>
          <a:bodyPr wrap="square" rtlCol="0">
            <a:spAutoFit/>
          </a:bodyPr>
          <a:lstStyle/>
          <a:p>
            <a:r>
              <a:rPr lang="en-US" dirty="0"/>
              <a:t>* </a:t>
            </a:r>
            <a:r>
              <a:rPr lang="en-US" sz="1400" dirty="0"/>
              <a:t>Owens B. Mapping Biomedical Research in the USA. Lancet 2014; 384:11- 14</a:t>
            </a:r>
          </a:p>
        </p:txBody>
      </p:sp>
    </p:spTree>
    <p:extLst>
      <p:ext uri="{BB962C8B-B14F-4D97-AF65-F5344CB8AC3E}">
        <p14:creationId xmlns:p14="http://schemas.microsoft.com/office/powerpoint/2010/main" val="3482709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51FF-7847-A84C-91DB-5F56EDD4C6C9}"/>
              </a:ext>
            </a:extLst>
          </p:cNvPr>
          <p:cNvSpPr>
            <a:spLocks noGrp="1"/>
          </p:cNvSpPr>
          <p:nvPr>
            <p:ph type="title"/>
          </p:nvPr>
        </p:nvSpPr>
        <p:spPr>
          <a:xfrm>
            <a:off x="457200" y="0"/>
            <a:ext cx="8229600" cy="678094"/>
          </a:xfrm>
        </p:spPr>
        <p:txBody>
          <a:bodyPr>
            <a:normAutofit fontScale="90000"/>
          </a:bodyPr>
          <a:lstStyle/>
          <a:p>
            <a:r>
              <a:rPr lang="en-US" dirty="0"/>
              <a:t>Federal Funding</a:t>
            </a:r>
          </a:p>
        </p:txBody>
      </p:sp>
      <p:sp>
        <p:nvSpPr>
          <p:cNvPr id="3" name="Content Placeholder 2">
            <a:extLst>
              <a:ext uri="{FF2B5EF4-FFF2-40B4-BE49-F238E27FC236}">
                <a16:creationId xmlns:a16="http://schemas.microsoft.com/office/drawing/2014/main" id="{A6030F4E-1991-674B-8C09-E8CE8A28656C}"/>
              </a:ext>
            </a:extLst>
          </p:cNvPr>
          <p:cNvSpPr>
            <a:spLocks noGrp="1"/>
          </p:cNvSpPr>
          <p:nvPr>
            <p:ph idx="1"/>
          </p:nvPr>
        </p:nvSpPr>
        <p:spPr>
          <a:xfrm>
            <a:off x="457200" y="678094"/>
            <a:ext cx="8229600" cy="5794625"/>
          </a:xfrm>
        </p:spPr>
        <p:txBody>
          <a:bodyPr>
            <a:normAutofit fontScale="70000" lnSpcReduction="20000"/>
          </a:bodyPr>
          <a:lstStyle/>
          <a:p>
            <a:pPr lvl="1"/>
            <a:r>
              <a:rPr lang="en-US" b="1" dirty="0"/>
              <a:t>NIH</a:t>
            </a:r>
          </a:p>
          <a:p>
            <a:pPr lvl="2"/>
            <a:r>
              <a:rPr lang="en-US" i="1" dirty="0"/>
              <a:t>currently &gt; 30 Billion</a:t>
            </a:r>
          </a:p>
          <a:p>
            <a:pPr lvl="2"/>
            <a:r>
              <a:rPr lang="en-US" i="1" dirty="0"/>
              <a:t>300,000 researchers, 2500 universities, 6000 intramural investigators (10%)</a:t>
            </a:r>
          </a:p>
          <a:p>
            <a:pPr lvl="2"/>
            <a:r>
              <a:rPr lang="en-US" i="1" dirty="0"/>
              <a:t>27 Institutes</a:t>
            </a:r>
          </a:p>
          <a:p>
            <a:pPr lvl="3"/>
            <a:r>
              <a:rPr lang="en-US" i="1" dirty="0"/>
              <a:t>NCI largest portion: 5 billion</a:t>
            </a:r>
          </a:p>
          <a:p>
            <a:pPr lvl="3"/>
            <a:r>
              <a:rPr lang="en-US" i="1" dirty="0"/>
              <a:t>Fogarty International Center  (reducing disparities in global health): 65 million</a:t>
            </a:r>
          </a:p>
          <a:p>
            <a:pPr lvl="3"/>
            <a:r>
              <a:rPr lang="en-US" i="1" dirty="0"/>
              <a:t>National Center for Advancing Translational Sciences (NCATS) newest (2011)</a:t>
            </a:r>
          </a:p>
          <a:p>
            <a:pPr lvl="2"/>
            <a:endParaRPr lang="en-US" i="1" dirty="0"/>
          </a:p>
          <a:p>
            <a:pPr lvl="1"/>
            <a:r>
              <a:rPr lang="en-US" b="1" dirty="0"/>
              <a:t>Centers for Disease Control (CDC) </a:t>
            </a:r>
            <a:r>
              <a:rPr lang="en-US" dirty="0"/>
              <a:t>– 6.6 billion</a:t>
            </a:r>
          </a:p>
          <a:p>
            <a:pPr lvl="1"/>
            <a:r>
              <a:rPr lang="en-US" b="1" dirty="0"/>
              <a:t>Veterans Affairs </a:t>
            </a:r>
            <a:r>
              <a:rPr lang="en-US" dirty="0"/>
              <a:t>(VA) Office of Research &amp; Development: 1.2 billion</a:t>
            </a:r>
          </a:p>
          <a:p>
            <a:pPr lvl="2"/>
            <a:r>
              <a:rPr lang="en-US" i="1" dirty="0"/>
              <a:t>Health issues related to veterans (mental health, post traumatic stress, prosthetics, brain and spinal cord injury)</a:t>
            </a:r>
          </a:p>
          <a:p>
            <a:pPr lvl="1"/>
            <a:r>
              <a:rPr lang="en-US" b="1" dirty="0"/>
              <a:t>National Science Foundation </a:t>
            </a:r>
            <a:r>
              <a:rPr lang="en-US" dirty="0"/>
              <a:t>(NSF): 7 Billion</a:t>
            </a:r>
          </a:p>
          <a:p>
            <a:pPr lvl="1"/>
            <a:r>
              <a:rPr lang="en-US" b="1" dirty="0"/>
              <a:t>Department of Defense </a:t>
            </a:r>
            <a:r>
              <a:rPr lang="en-US" dirty="0"/>
              <a:t>(DoD): ).5 billion</a:t>
            </a:r>
          </a:p>
          <a:p>
            <a:pPr lvl="1"/>
            <a:r>
              <a:rPr lang="en-US" b="1" dirty="0"/>
              <a:t>NASA’s Human Research Program</a:t>
            </a:r>
            <a:r>
              <a:rPr lang="en-US" dirty="0"/>
              <a:t>: 150 million</a:t>
            </a:r>
          </a:p>
          <a:p>
            <a:pPr lvl="1"/>
            <a:r>
              <a:rPr lang="en-US" b="1" dirty="0"/>
              <a:t>US Department of Agriculture</a:t>
            </a:r>
          </a:p>
          <a:p>
            <a:pPr lvl="1"/>
            <a:r>
              <a:rPr lang="en-US" b="1" dirty="0"/>
              <a:t>Department of Energy </a:t>
            </a:r>
            <a:r>
              <a:rPr lang="en-US" dirty="0"/>
              <a:t>(DoE): 300 million (5 billion budget) on biological systems</a:t>
            </a:r>
          </a:p>
          <a:p>
            <a:pPr lvl="2"/>
            <a:r>
              <a:rPr lang="en-US" dirty="0"/>
              <a:t>Home of the human genome project</a:t>
            </a:r>
          </a:p>
          <a:p>
            <a:pPr lvl="2"/>
            <a:r>
              <a:rPr lang="en-US" dirty="0"/>
              <a:t>2/3 of budget goes to genomic research</a:t>
            </a:r>
          </a:p>
          <a:p>
            <a:pPr lvl="2"/>
            <a:r>
              <a:rPr lang="en-US" dirty="0"/>
              <a:t>Joint Genome Institute (JGI)</a:t>
            </a:r>
          </a:p>
          <a:p>
            <a:pPr lvl="1"/>
            <a:endParaRPr lang="en-US" dirty="0"/>
          </a:p>
        </p:txBody>
      </p:sp>
      <p:sp>
        <p:nvSpPr>
          <p:cNvPr id="4" name="TextBox 3">
            <a:extLst>
              <a:ext uri="{FF2B5EF4-FFF2-40B4-BE49-F238E27FC236}">
                <a16:creationId xmlns:a16="http://schemas.microsoft.com/office/drawing/2014/main" id="{890B2D1B-5895-2546-A808-DBAC17008EF1}"/>
              </a:ext>
            </a:extLst>
          </p:cNvPr>
          <p:cNvSpPr txBox="1"/>
          <p:nvPr/>
        </p:nvSpPr>
        <p:spPr>
          <a:xfrm>
            <a:off x="780837" y="6472719"/>
            <a:ext cx="8938444" cy="307777"/>
          </a:xfrm>
          <a:prstGeom prst="rect">
            <a:avLst/>
          </a:prstGeom>
          <a:noFill/>
        </p:spPr>
        <p:txBody>
          <a:bodyPr wrap="square" rtlCol="0">
            <a:spAutoFit/>
          </a:bodyPr>
          <a:lstStyle/>
          <a:p>
            <a:r>
              <a:rPr lang="en-US" sz="1400" dirty="0"/>
              <a:t>*Owens B. Mapping Biomedical Research in the USA. Lancet 2014; 384:11- 14</a:t>
            </a:r>
          </a:p>
        </p:txBody>
      </p:sp>
    </p:spTree>
    <p:extLst>
      <p:ext uri="{BB962C8B-B14F-4D97-AF65-F5344CB8AC3E}">
        <p14:creationId xmlns:p14="http://schemas.microsoft.com/office/powerpoint/2010/main" val="277108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5F79-663C-5E4D-A670-FEC00BF76D6C}"/>
              </a:ext>
            </a:extLst>
          </p:cNvPr>
          <p:cNvSpPr>
            <a:spLocks noGrp="1"/>
          </p:cNvSpPr>
          <p:nvPr>
            <p:ph type="title"/>
          </p:nvPr>
        </p:nvSpPr>
        <p:spPr/>
        <p:txBody>
          <a:bodyPr/>
          <a:lstStyle/>
          <a:p>
            <a:r>
              <a:rPr lang="en-US" b="1" dirty="0"/>
              <a:t>Non-Federal Funding*</a:t>
            </a:r>
          </a:p>
        </p:txBody>
      </p:sp>
      <p:sp>
        <p:nvSpPr>
          <p:cNvPr id="3" name="Content Placeholder 2">
            <a:extLst>
              <a:ext uri="{FF2B5EF4-FFF2-40B4-BE49-F238E27FC236}">
                <a16:creationId xmlns:a16="http://schemas.microsoft.com/office/drawing/2014/main" id="{E6E7C94D-A6F0-104C-A68F-3D71417B9A51}"/>
              </a:ext>
            </a:extLst>
          </p:cNvPr>
          <p:cNvSpPr>
            <a:spLocks noGrp="1"/>
          </p:cNvSpPr>
          <p:nvPr>
            <p:ph idx="1"/>
          </p:nvPr>
        </p:nvSpPr>
        <p:spPr/>
        <p:txBody>
          <a:bodyPr/>
          <a:lstStyle/>
          <a:p>
            <a:r>
              <a:rPr lang="en-US" b="1" dirty="0"/>
              <a:t>State-specific </a:t>
            </a:r>
          </a:p>
          <a:p>
            <a:r>
              <a:rPr lang="en-US" b="1" dirty="0"/>
              <a:t>Private Foundations</a:t>
            </a:r>
          </a:p>
          <a:p>
            <a:r>
              <a:rPr lang="en-US" b="1" dirty="0"/>
              <a:t>Drug &amp; Device Industry</a:t>
            </a:r>
          </a:p>
          <a:p>
            <a:r>
              <a:rPr lang="en-US" b="1" dirty="0"/>
              <a:t>Venture Capital</a:t>
            </a:r>
          </a:p>
          <a:p>
            <a:r>
              <a:rPr lang="en-US" b="1" dirty="0"/>
              <a:t>Angel Investor(s)</a:t>
            </a:r>
          </a:p>
        </p:txBody>
      </p:sp>
      <p:sp>
        <p:nvSpPr>
          <p:cNvPr id="4" name="TextBox 3">
            <a:extLst>
              <a:ext uri="{FF2B5EF4-FFF2-40B4-BE49-F238E27FC236}">
                <a16:creationId xmlns:a16="http://schemas.microsoft.com/office/drawing/2014/main" id="{E0B48695-2039-FF49-8F9E-4F2F2428CFE8}"/>
              </a:ext>
            </a:extLst>
          </p:cNvPr>
          <p:cNvSpPr txBox="1"/>
          <p:nvPr/>
        </p:nvSpPr>
        <p:spPr>
          <a:xfrm>
            <a:off x="1058239" y="6431622"/>
            <a:ext cx="8463432" cy="307777"/>
          </a:xfrm>
          <a:prstGeom prst="rect">
            <a:avLst/>
          </a:prstGeom>
          <a:noFill/>
        </p:spPr>
        <p:txBody>
          <a:bodyPr wrap="square" rtlCol="0">
            <a:spAutoFit/>
          </a:bodyPr>
          <a:lstStyle/>
          <a:p>
            <a:r>
              <a:rPr lang="en-US" sz="1400" dirty="0"/>
              <a:t>*Owens B. Mapping Biomedical Research in the USA. Lancet 2014; 384:11- 14</a:t>
            </a:r>
          </a:p>
        </p:txBody>
      </p:sp>
    </p:spTree>
    <p:extLst>
      <p:ext uri="{BB962C8B-B14F-4D97-AF65-F5344CB8AC3E}">
        <p14:creationId xmlns:p14="http://schemas.microsoft.com/office/powerpoint/2010/main" val="863254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138F-92A4-964F-81BE-FAE1EDB2644A}"/>
              </a:ext>
            </a:extLst>
          </p:cNvPr>
          <p:cNvSpPr>
            <a:spLocks noGrp="1"/>
          </p:cNvSpPr>
          <p:nvPr>
            <p:ph type="title"/>
          </p:nvPr>
        </p:nvSpPr>
        <p:spPr/>
        <p:txBody>
          <a:bodyPr/>
          <a:lstStyle/>
          <a:p>
            <a:r>
              <a:rPr lang="en-US" dirty="0"/>
              <a:t>Other Funding</a:t>
            </a:r>
          </a:p>
        </p:txBody>
      </p:sp>
      <p:sp>
        <p:nvSpPr>
          <p:cNvPr id="3" name="Content Placeholder 2">
            <a:extLst>
              <a:ext uri="{FF2B5EF4-FFF2-40B4-BE49-F238E27FC236}">
                <a16:creationId xmlns:a16="http://schemas.microsoft.com/office/drawing/2014/main" id="{3BFDADB4-EF04-9B46-9DD7-47D648BF39F2}"/>
              </a:ext>
            </a:extLst>
          </p:cNvPr>
          <p:cNvSpPr>
            <a:spLocks noGrp="1"/>
          </p:cNvSpPr>
          <p:nvPr>
            <p:ph idx="1"/>
          </p:nvPr>
        </p:nvSpPr>
        <p:spPr/>
        <p:txBody>
          <a:bodyPr/>
          <a:lstStyle/>
          <a:p>
            <a:r>
              <a:rPr lang="en-US" b="1" dirty="0"/>
              <a:t>Loan Repayment Program</a:t>
            </a:r>
          </a:p>
          <a:p>
            <a:pPr lvl="1"/>
            <a:r>
              <a:rPr lang="en-US" dirty="0">
                <a:hlinkClick r:id="rId2"/>
              </a:rPr>
              <a:t>https://www.lrp.nih.gov/</a:t>
            </a:r>
            <a:endParaRPr lang="en-US" dirty="0"/>
          </a:p>
          <a:p>
            <a:r>
              <a:rPr lang="en-US" b="1" dirty="0"/>
              <a:t>Diversity Supplements</a:t>
            </a:r>
          </a:p>
          <a:p>
            <a:pPr lvl="1"/>
            <a:r>
              <a:rPr lang="en-US" dirty="0">
                <a:hlinkClick r:id="rId3"/>
              </a:rPr>
              <a:t>https://</a:t>
            </a:r>
            <a:r>
              <a:rPr lang="en-US" dirty="0" err="1">
                <a:hlinkClick r:id="rId3"/>
              </a:rPr>
              <a:t>www.nimhd.nih.gov</a:t>
            </a:r>
            <a:r>
              <a:rPr lang="en-US" dirty="0">
                <a:hlinkClick r:id="rId3"/>
              </a:rPr>
              <a:t>/programs/extramural/training-career-dev/research-supplements/diversity-</a:t>
            </a:r>
            <a:r>
              <a:rPr lang="en-US" dirty="0" err="1">
                <a:hlinkClick r:id="rId3"/>
              </a:rPr>
              <a:t>supplements.html</a:t>
            </a:r>
            <a:endParaRPr lang="en-US" dirty="0"/>
          </a:p>
        </p:txBody>
      </p:sp>
    </p:spTree>
    <p:extLst>
      <p:ext uri="{BB962C8B-B14F-4D97-AF65-F5344CB8AC3E}">
        <p14:creationId xmlns:p14="http://schemas.microsoft.com/office/powerpoint/2010/main" val="2268458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CTSA Program: Purpose</a:t>
            </a:r>
          </a:p>
        </p:txBody>
      </p:sp>
      <p:sp>
        <p:nvSpPr>
          <p:cNvPr id="3" name="Content Placeholder 2"/>
          <p:cNvSpPr>
            <a:spLocks noGrp="1"/>
          </p:cNvSpPr>
          <p:nvPr>
            <p:ph idx="1"/>
          </p:nvPr>
        </p:nvSpPr>
        <p:spPr/>
        <p:txBody>
          <a:bodyPr>
            <a:normAutofit fontScale="92500" lnSpcReduction="20000"/>
          </a:bodyPr>
          <a:lstStyle/>
          <a:p>
            <a:r>
              <a:rPr lang="en-US" dirty="0"/>
              <a:t>To </a:t>
            </a:r>
            <a:r>
              <a:rPr lang="en-US" i="1" dirty="0"/>
              <a:t>develop innovative solutions that will improve the efficiency, quality and impact of the process for turning observations in the laboratory, clinic and community into interventions that improve the health of individuals” and populations at large*</a:t>
            </a:r>
          </a:p>
          <a:p>
            <a:r>
              <a:rPr lang="en-US" i="1" dirty="0"/>
              <a:t>To provide added value to interconnect, enrich advance, foster cross talk and weave together the tapestry of diverse scientific disciplines and medicine to solve complex problems in human health</a:t>
            </a:r>
          </a:p>
          <a:p>
            <a:endParaRPr lang="en-US" dirty="0"/>
          </a:p>
        </p:txBody>
      </p:sp>
      <p:sp>
        <p:nvSpPr>
          <p:cNvPr id="4" name="TextBox 3"/>
          <p:cNvSpPr txBox="1"/>
          <p:nvPr/>
        </p:nvSpPr>
        <p:spPr>
          <a:xfrm>
            <a:off x="1868580" y="6321477"/>
            <a:ext cx="1911175" cy="369332"/>
          </a:xfrm>
          <a:prstGeom prst="rect">
            <a:avLst/>
          </a:prstGeom>
          <a:noFill/>
        </p:spPr>
        <p:txBody>
          <a:bodyPr wrap="none" rtlCol="0">
            <a:spAutoFit/>
          </a:bodyPr>
          <a:lstStyle/>
          <a:p>
            <a:r>
              <a:rPr lang="en-US" dirty="0"/>
              <a:t>* </a:t>
            </a:r>
            <a:r>
              <a:rPr lang="en-US"/>
              <a:t>NCATS definition</a:t>
            </a:r>
            <a:endParaRPr lang="en-US" dirty="0"/>
          </a:p>
        </p:txBody>
      </p:sp>
    </p:spTree>
    <p:extLst>
      <p:ext uri="{BB962C8B-B14F-4D97-AF65-F5344CB8AC3E}">
        <p14:creationId xmlns:p14="http://schemas.microsoft.com/office/powerpoint/2010/main" val="1566675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C0EFF-1420-8D4E-B45A-3869E42C49A0}"/>
              </a:ext>
            </a:extLst>
          </p:cNvPr>
          <p:cNvPicPr>
            <a:picLocks noChangeAspect="1"/>
          </p:cNvPicPr>
          <p:nvPr/>
        </p:nvPicPr>
        <p:blipFill>
          <a:blip r:embed="rId2"/>
          <a:stretch>
            <a:fillRect/>
          </a:stretch>
        </p:blipFill>
        <p:spPr>
          <a:xfrm>
            <a:off x="1859930" y="0"/>
            <a:ext cx="5424140" cy="6858000"/>
          </a:xfrm>
          <a:prstGeom prst="rect">
            <a:avLst/>
          </a:prstGeom>
        </p:spPr>
      </p:pic>
    </p:spTree>
    <p:extLst>
      <p:ext uri="{BB962C8B-B14F-4D97-AF65-F5344CB8AC3E}">
        <p14:creationId xmlns:p14="http://schemas.microsoft.com/office/powerpoint/2010/main" val="452896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CBE44-FD18-894A-AB8E-86CA9A0F2341}"/>
              </a:ext>
            </a:extLst>
          </p:cNvPr>
          <p:cNvSpPr>
            <a:spLocks noGrp="1"/>
          </p:cNvSpPr>
          <p:nvPr>
            <p:ph type="title"/>
          </p:nvPr>
        </p:nvSpPr>
        <p:spPr/>
        <p:txBody>
          <a:bodyPr>
            <a:normAutofit fontScale="90000"/>
          </a:bodyPr>
          <a:lstStyle/>
          <a:p>
            <a:r>
              <a:rPr lang="en-US" sz="3600" b="1" dirty="0"/>
              <a:t>Office of Research Infrastructure Programs (ORIP) Strategic Plan</a:t>
            </a:r>
            <a:br>
              <a:rPr lang="en-US" b="1" dirty="0"/>
            </a:br>
            <a:endParaRPr lang="en-US" dirty="0"/>
          </a:p>
        </p:txBody>
      </p:sp>
      <p:sp>
        <p:nvSpPr>
          <p:cNvPr id="3" name="Content Placeholder 2">
            <a:extLst>
              <a:ext uri="{FF2B5EF4-FFF2-40B4-BE49-F238E27FC236}">
                <a16:creationId xmlns:a16="http://schemas.microsoft.com/office/drawing/2014/main" id="{159F9453-88DD-0543-96B9-C6A59FE3E5A6}"/>
              </a:ext>
            </a:extLst>
          </p:cNvPr>
          <p:cNvSpPr>
            <a:spLocks noGrp="1"/>
          </p:cNvSpPr>
          <p:nvPr>
            <p:ph idx="1"/>
          </p:nvPr>
        </p:nvSpPr>
        <p:spPr/>
        <p:txBody>
          <a:bodyPr/>
          <a:lstStyle/>
          <a:p>
            <a:pPr marL="0" indent="0">
              <a:buNone/>
            </a:pPr>
            <a:r>
              <a:rPr lang="en-US" b="1" dirty="0"/>
              <a:t>High priority trans NIH thematic areas are:</a:t>
            </a:r>
            <a:endParaRPr lang="en-US" dirty="0"/>
          </a:p>
          <a:p>
            <a:r>
              <a:rPr lang="en-US" dirty="0"/>
              <a:t>Developing models of human diseases.</a:t>
            </a:r>
          </a:p>
          <a:p>
            <a:r>
              <a:rPr lang="en-US" dirty="0"/>
              <a:t>Accelerating research discoveries by providing </a:t>
            </a:r>
            <a:r>
              <a:rPr lang="en-US" dirty="0" err="1"/>
              <a:t>accessto</a:t>
            </a:r>
            <a:r>
              <a:rPr lang="en-US" dirty="0"/>
              <a:t> state-of-the-art instrumentation.</a:t>
            </a:r>
          </a:p>
          <a:p>
            <a:r>
              <a:rPr lang="en-US" dirty="0"/>
              <a:t>Training and diversifying the biomedical workforce.</a:t>
            </a:r>
          </a:p>
          <a:p>
            <a:endParaRPr lang="en-US" dirty="0"/>
          </a:p>
        </p:txBody>
      </p:sp>
    </p:spTree>
    <p:extLst>
      <p:ext uri="{BB962C8B-B14F-4D97-AF65-F5344CB8AC3E}">
        <p14:creationId xmlns:p14="http://schemas.microsoft.com/office/powerpoint/2010/main" val="2508057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6CFEF2-F60A-B640-A1AA-38F752650ADF}"/>
              </a:ext>
            </a:extLst>
          </p:cNvPr>
          <p:cNvSpPr>
            <a:spLocks noGrp="1"/>
          </p:cNvSpPr>
          <p:nvPr>
            <p:ph type="title"/>
          </p:nvPr>
        </p:nvSpPr>
        <p:spPr>
          <a:xfrm>
            <a:off x="1" y="274638"/>
            <a:ext cx="9061806" cy="1143000"/>
          </a:xfrm>
        </p:spPr>
        <p:txBody>
          <a:bodyPr>
            <a:normAutofit/>
          </a:bodyPr>
          <a:lstStyle/>
          <a:p>
            <a:r>
              <a:rPr lang="en-US" sz="3200" b="1" dirty="0"/>
              <a:t>Management Essentials for the Emerging/Early Investigator*</a:t>
            </a:r>
          </a:p>
        </p:txBody>
      </p:sp>
      <p:sp>
        <p:nvSpPr>
          <p:cNvPr id="4" name="Content Placeholder 3">
            <a:extLst>
              <a:ext uri="{FF2B5EF4-FFF2-40B4-BE49-F238E27FC236}">
                <a16:creationId xmlns:a16="http://schemas.microsoft.com/office/drawing/2014/main" id="{BC1AA153-BC88-6146-A509-4D3B8CDE98B1}"/>
              </a:ext>
            </a:extLst>
          </p:cNvPr>
          <p:cNvSpPr>
            <a:spLocks noGrp="1"/>
          </p:cNvSpPr>
          <p:nvPr>
            <p:ph idx="1"/>
          </p:nvPr>
        </p:nvSpPr>
        <p:spPr/>
        <p:txBody>
          <a:bodyPr>
            <a:normAutofit fontScale="92500" lnSpcReduction="20000"/>
          </a:bodyPr>
          <a:lstStyle/>
          <a:p>
            <a:r>
              <a:rPr lang="en-US" b="1" dirty="0"/>
              <a:t>Mentorship</a:t>
            </a:r>
          </a:p>
          <a:p>
            <a:r>
              <a:rPr lang="en-US" b="1" dirty="0"/>
              <a:t>Scientific Career Development</a:t>
            </a:r>
          </a:p>
          <a:p>
            <a:pPr lvl="1"/>
            <a:r>
              <a:rPr lang="en-US" sz="2000" i="1" dirty="0"/>
              <a:t>CATs toolkit (resources and support for investigators); IDP, Mentorship &amp; being effective mentee; time management &amp; prioritization; presentation skills; communicating with program officers; RCR; research ethics; communication in science</a:t>
            </a:r>
          </a:p>
          <a:p>
            <a:r>
              <a:rPr lang="en-US" b="1" dirty="0"/>
              <a:t>Grant Writing, grant management &amp; principals of project management</a:t>
            </a:r>
          </a:p>
          <a:p>
            <a:pPr lvl="1"/>
            <a:r>
              <a:rPr lang="en-US" sz="2100" i="1" dirty="0"/>
              <a:t>Funding sources, agencies &amp; opportunities; writing specific aims; career development awards; budgets and budget justification; understanding NIH peer review; pre-award and post award management</a:t>
            </a:r>
          </a:p>
          <a:p>
            <a:r>
              <a:rPr lang="en-US" b="1" dirty="0"/>
              <a:t>Leadership</a:t>
            </a:r>
          </a:p>
          <a:p>
            <a:pPr lvl="1"/>
            <a:r>
              <a:rPr lang="en-US" sz="2100" i="1" dirty="0"/>
              <a:t>Leading from self; understanding conflict; negotiation essentials: asking for what you need; collaboration essentials &amp; teaming</a:t>
            </a:r>
          </a:p>
        </p:txBody>
      </p:sp>
      <p:sp>
        <p:nvSpPr>
          <p:cNvPr id="5" name="TextBox 4">
            <a:extLst>
              <a:ext uri="{FF2B5EF4-FFF2-40B4-BE49-F238E27FC236}">
                <a16:creationId xmlns:a16="http://schemas.microsoft.com/office/drawing/2014/main" id="{55B774F0-0B76-BD40-B502-07C46BA2276D}"/>
              </a:ext>
            </a:extLst>
          </p:cNvPr>
          <p:cNvSpPr txBox="1"/>
          <p:nvPr/>
        </p:nvSpPr>
        <p:spPr>
          <a:xfrm>
            <a:off x="3287730" y="6411074"/>
            <a:ext cx="6744037" cy="369332"/>
          </a:xfrm>
          <a:prstGeom prst="rect">
            <a:avLst/>
          </a:prstGeom>
          <a:noFill/>
        </p:spPr>
        <p:txBody>
          <a:bodyPr wrap="square" rtlCol="0">
            <a:spAutoFit/>
          </a:bodyPr>
          <a:lstStyle/>
          <a:p>
            <a:r>
              <a:rPr lang="en-US" dirty="0"/>
              <a:t>* Adapted from </a:t>
            </a:r>
            <a:r>
              <a:rPr lang="en-US" dirty="0" err="1"/>
              <a:t>Byington</a:t>
            </a:r>
            <a:r>
              <a:rPr lang="en-US" dirty="0"/>
              <a:t> et al, </a:t>
            </a:r>
            <a:r>
              <a:rPr lang="en-US" dirty="0" err="1"/>
              <a:t>Acad</a:t>
            </a:r>
            <a:r>
              <a:rPr lang="en-US" dirty="0"/>
              <a:t> Med 2016</a:t>
            </a:r>
          </a:p>
        </p:txBody>
      </p:sp>
    </p:spTree>
    <p:extLst>
      <p:ext uri="{BB962C8B-B14F-4D97-AF65-F5344CB8AC3E}">
        <p14:creationId xmlns:p14="http://schemas.microsoft.com/office/powerpoint/2010/main" val="3801681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F8C-D137-414B-AF9B-D1C381E33BB8}"/>
              </a:ext>
            </a:extLst>
          </p:cNvPr>
          <p:cNvSpPr>
            <a:spLocks noGrp="1"/>
          </p:cNvSpPr>
          <p:nvPr>
            <p:ph type="title"/>
          </p:nvPr>
        </p:nvSpPr>
        <p:spPr/>
        <p:txBody>
          <a:bodyPr/>
          <a:lstStyle/>
          <a:p>
            <a:r>
              <a:rPr lang="en-US" b="1" dirty="0"/>
              <a:t>Matrix Mentoring Model*</a:t>
            </a:r>
          </a:p>
        </p:txBody>
      </p:sp>
      <p:graphicFrame>
        <p:nvGraphicFramePr>
          <p:cNvPr id="3" name="Diagram 2">
            <a:extLst>
              <a:ext uri="{FF2B5EF4-FFF2-40B4-BE49-F238E27FC236}">
                <a16:creationId xmlns:a16="http://schemas.microsoft.com/office/drawing/2014/main" id="{FABDFCF7-A2D5-724D-8E44-76E292597729}"/>
              </a:ext>
            </a:extLst>
          </p:cNvPr>
          <p:cNvGraphicFramePr/>
          <p:nvPr>
            <p:extLst>
              <p:ext uri="{D42A27DB-BD31-4B8C-83A1-F6EECF244321}">
                <p14:modId xmlns:p14="http://schemas.microsoft.com/office/powerpoint/2010/main" val="310289578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8585AA5-4F58-FC41-B0F6-A5794C15E53E}"/>
              </a:ext>
            </a:extLst>
          </p:cNvPr>
          <p:cNvSpPr txBox="1"/>
          <p:nvPr/>
        </p:nvSpPr>
        <p:spPr>
          <a:xfrm>
            <a:off x="2301411" y="5835721"/>
            <a:ext cx="4669996" cy="646331"/>
          </a:xfrm>
          <a:prstGeom prst="rect">
            <a:avLst/>
          </a:prstGeom>
          <a:noFill/>
        </p:spPr>
        <p:txBody>
          <a:bodyPr wrap="none" rtlCol="0">
            <a:spAutoFit/>
          </a:bodyPr>
          <a:lstStyle/>
          <a:p>
            <a:r>
              <a:rPr lang="en-US" dirty="0" err="1"/>
              <a:t>Byington</a:t>
            </a:r>
            <a:r>
              <a:rPr lang="en-US" dirty="0"/>
              <a:t> CL et al. </a:t>
            </a:r>
            <a:r>
              <a:rPr lang="en-US" dirty="0" err="1"/>
              <a:t>Acad</a:t>
            </a:r>
            <a:r>
              <a:rPr lang="en-US" dirty="0"/>
              <a:t> Med. 2016;91:497–502. </a:t>
            </a:r>
          </a:p>
          <a:p>
            <a:endParaRPr lang="en-US" dirty="0"/>
          </a:p>
        </p:txBody>
      </p:sp>
    </p:spTree>
    <p:extLst>
      <p:ext uri="{BB962C8B-B14F-4D97-AF65-F5344CB8AC3E}">
        <p14:creationId xmlns:p14="http://schemas.microsoft.com/office/powerpoint/2010/main" val="1486739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04A1-0073-F242-B8AB-86FDCD812BE9}"/>
              </a:ext>
            </a:extLst>
          </p:cNvPr>
          <p:cNvSpPr>
            <a:spLocks noGrp="1"/>
          </p:cNvSpPr>
          <p:nvPr>
            <p:ph type="title"/>
          </p:nvPr>
        </p:nvSpPr>
        <p:spPr>
          <a:xfrm>
            <a:off x="-82193" y="274638"/>
            <a:ext cx="9226193" cy="1143000"/>
          </a:xfrm>
        </p:spPr>
        <p:txBody>
          <a:bodyPr>
            <a:normAutofit/>
          </a:bodyPr>
          <a:lstStyle/>
          <a:p>
            <a:r>
              <a:rPr lang="en-US" sz="3200" b="1" dirty="0"/>
              <a:t>IDP: Guiding Mentee Career Development*</a:t>
            </a:r>
          </a:p>
        </p:txBody>
      </p:sp>
      <p:pic>
        <p:nvPicPr>
          <p:cNvPr id="3" name="Picture 2">
            <a:extLst>
              <a:ext uri="{FF2B5EF4-FFF2-40B4-BE49-F238E27FC236}">
                <a16:creationId xmlns:a16="http://schemas.microsoft.com/office/drawing/2014/main" id="{824A1CE7-779F-6A46-B0E6-D5092ED956AA}"/>
              </a:ext>
            </a:extLst>
          </p:cNvPr>
          <p:cNvPicPr>
            <a:picLocks noChangeAspect="1"/>
          </p:cNvPicPr>
          <p:nvPr/>
        </p:nvPicPr>
        <p:blipFill>
          <a:blip r:embed="rId2"/>
          <a:stretch>
            <a:fillRect/>
          </a:stretch>
        </p:blipFill>
        <p:spPr>
          <a:xfrm>
            <a:off x="5178132" y="13066954"/>
            <a:ext cx="9128261" cy="4482830"/>
          </a:xfrm>
          <a:prstGeom prst="rect">
            <a:avLst/>
          </a:prstGeom>
        </p:spPr>
      </p:pic>
      <p:pic>
        <p:nvPicPr>
          <p:cNvPr id="4" name="Picture 3">
            <a:extLst>
              <a:ext uri="{FF2B5EF4-FFF2-40B4-BE49-F238E27FC236}">
                <a16:creationId xmlns:a16="http://schemas.microsoft.com/office/drawing/2014/main" id="{72056FB1-90A9-0A44-B610-0F29CCB1505D}"/>
              </a:ext>
            </a:extLst>
          </p:cNvPr>
          <p:cNvPicPr>
            <a:picLocks noChangeAspect="1"/>
          </p:cNvPicPr>
          <p:nvPr/>
        </p:nvPicPr>
        <p:blipFill>
          <a:blip r:embed="rId2"/>
          <a:stretch>
            <a:fillRect/>
          </a:stretch>
        </p:blipFill>
        <p:spPr>
          <a:xfrm>
            <a:off x="2611536" y="13270101"/>
            <a:ext cx="9128261" cy="4482830"/>
          </a:xfrm>
          <a:prstGeom prst="rect">
            <a:avLst/>
          </a:prstGeom>
        </p:spPr>
      </p:pic>
      <p:pic>
        <p:nvPicPr>
          <p:cNvPr id="5" name="Picture 4">
            <a:extLst>
              <a:ext uri="{FF2B5EF4-FFF2-40B4-BE49-F238E27FC236}">
                <a16:creationId xmlns:a16="http://schemas.microsoft.com/office/drawing/2014/main" id="{6FE913D9-D36C-C84E-B697-A3DF538D93CB}"/>
              </a:ext>
            </a:extLst>
          </p:cNvPr>
          <p:cNvPicPr>
            <a:picLocks noChangeAspect="1"/>
          </p:cNvPicPr>
          <p:nvPr/>
        </p:nvPicPr>
        <p:blipFill>
          <a:blip r:embed="rId2"/>
          <a:stretch>
            <a:fillRect/>
          </a:stretch>
        </p:blipFill>
        <p:spPr>
          <a:xfrm>
            <a:off x="2763936" y="13422501"/>
            <a:ext cx="9128261" cy="4482830"/>
          </a:xfrm>
          <a:prstGeom prst="rect">
            <a:avLst/>
          </a:prstGeom>
        </p:spPr>
      </p:pic>
      <p:sp>
        <p:nvSpPr>
          <p:cNvPr id="6" name="Rectangle 5">
            <a:extLst>
              <a:ext uri="{FF2B5EF4-FFF2-40B4-BE49-F238E27FC236}">
                <a16:creationId xmlns:a16="http://schemas.microsoft.com/office/drawing/2014/main" id="{18ABEDAE-300F-CD46-90B9-64DF224499A3}"/>
              </a:ext>
            </a:extLst>
          </p:cNvPr>
          <p:cNvSpPr/>
          <p:nvPr/>
        </p:nvSpPr>
        <p:spPr>
          <a:xfrm>
            <a:off x="2286000" y="1859340"/>
            <a:ext cx="4572000" cy="3139321"/>
          </a:xfrm>
          <a:prstGeom prst="rect">
            <a:avLst/>
          </a:prstGeom>
        </p:spPr>
        <p:txBody>
          <a:bodyPr>
            <a:spAutoFit/>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635000" indent="-635000"/>
            <a:r>
              <a:rPr lang="en-US" dirty="0"/>
              <a:t>     </a:t>
            </a:r>
          </a:p>
          <a:p>
            <a:pPr marL="457200" indent="-457200">
              <a:buFont typeface="Arial" panose="020B0604020202020204" pitchFamily="34" charset="0"/>
              <a:buChar char="•"/>
            </a:pPr>
            <a:endParaRPr lang="en-US" dirty="0">
              <a:solidFill>
                <a:srgbClr val="C00000"/>
              </a:solidFill>
            </a:endParaRPr>
          </a:p>
          <a:p>
            <a:pPr marL="457200" indent="-457200">
              <a:buFont typeface="Arial" panose="020B0604020202020204" pitchFamily="34" charset="0"/>
              <a:buChar char="•"/>
            </a:pPr>
            <a:endParaRPr lang="en-US" dirty="0">
              <a:solidFill>
                <a:srgbClr val="C00000"/>
              </a:solidFill>
            </a:endParaRPr>
          </a:p>
        </p:txBody>
      </p:sp>
      <p:pic>
        <p:nvPicPr>
          <p:cNvPr id="7" name="Picture 6">
            <a:extLst>
              <a:ext uri="{FF2B5EF4-FFF2-40B4-BE49-F238E27FC236}">
                <a16:creationId xmlns:a16="http://schemas.microsoft.com/office/drawing/2014/main" id="{6983437F-DDE1-754D-BE3A-2C3A156F231B}"/>
              </a:ext>
            </a:extLst>
          </p:cNvPr>
          <p:cNvPicPr/>
          <p:nvPr/>
        </p:nvPicPr>
        <p:blipFill rotWithShape="1">
          <a:blip r:embed="rId3">
            <a:extLst>
              <a:ext uri="{28A0092B-C50C-407E-A947-70E740481C1C}">
                <a14:useLocalDpi xmlns:a14="http://schemas.microsoft.com/office/drawing/2010/main" val="0"/>
              </a:ext>
            </a:extLst>
          </a:blip>
          <a:srcRect l="11503" t="9634" r="8" b="53699"/>
          <a:stretch/>
        </p:blipFill>
        <p:spPr bwMode="auto">
          <a:xfrm>
            <a:off x="1511935" y="1802447"/>
            <a:ext cx="6120130" cy="3253105"/>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9" name="TextBox 8">
            <a:extLst>
              <a:ext uri="{FF2B5EF4-FFF2-40B4-BE49-F238E27FC236}">
                <a16:creationId xmlns:a16="http://schemas.microsoft.com/office/drawing/2014/main" id="{31D6D636-FE57-394E-B4BD-32C27E184F35}"/>
              </a:ext>
            </a:extLst>
          </p:cNvPr>
          <p:cNvSpPr txBox="1"/>
          <p:nvPr/>
        </p:nvSpPr>
        <p:spPr>
          <a:xfrm>
            <a:off x="791110" y="5784351"/>
            <a:ext cx="8408345" cy="369332"/>
          </a:xfrm>
          <a:prstGeom prst="rect">
            <a:avLst/>
          </a:prstGeom>
          <a:noFill/>
        </p:spPr>
        <p:txBody>
          <a:bodyPr wrap="square" rtlCol="0">
            <a:spAutoFit/>
          </a:bodyPr>
          <a:lstStyle/>
          <a:p>
            <a:r>
              <a:rPr lang="en-US" dirty="0"/>
              <a:t>* Martina CA, Gabrilove J, </a:t>
            </a:r>
            <a:r>
              <a:rPr lang="en-US" dirty="0" err="1"/>
              <a:t>Luban</a:t>
            </a:r>
            <a:r>
              <a:rPr lang="en-US" dirty="0"/>
              <a:t> N, </a:t>
            </a:r>
            <a:r>
              <a:rPr lang="en-US" dirty="0" err="1"/>
              <a:t>Patino</a:t>
            </a:r>
            <a:r>
              <a:rPr lang="en-US" dirty="0"/>
              <a:t>-Sutton C.  JCTS 2018;1, S1: 2502</a:t>
            </a:r>
          </a:p>
        </p:txBody>
      </p:sp>
    </p:spTree>
    <p:extLst>
      <p:ext uri="{BB962C8B-B14F-4D97-AF65-F5344CB8AC3E}">
        <p14:creationId xmlns:p14="http://schemas.microsoft.com/office/powerpoint/2010/main" val="3468606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20D240-917A-684F-BF4A-C4FDF013F246}"/>
              </a:ext>
            </a:extLst>
          </p:cNvPr>
          <p:cNvSpPr>
            <a:spLocks noGrp="1"/>
          </p:cNvSpPr>
          <p:nvPr>
            <p:ph type="title"/>
          </p:nvPr>
        </p:nvSpPr>
        <p:spPr/>
        <p:txBody>
          <a:bodyPr>
            <a:normAutofit/>
          </a:bodyPr>
          <a:lstStyle/>
          <a:p>
            <a:r>
              <a:rPr lang="en-US" sz="3200" dirty="0"/>
              <a:t>Institutional Resources to Support Research</a:t>
            </a:r>
          </a:p>
        </p:txBody>
      </p:sp>
      <p:sp>
        <p:nvSpPr>
          <p:cNvPr id="4" name="Content Placeholder 3">
            <a:extLst>
              <a:ext uri="{FF2B5EF4-FFF2-40B4-BE49-F238E27FC236}">
                <a16:creationId xmlns:a16="http://schemas.microsoft.com/office/drawing/2014/main" id="{FC5503DC-8FD2-F549-8B12-59D86B1440C1}"/>
              </a:ext>
            </a:extLst>
          </p:cNvPr>
          <p:cNvSpPr>
            <a:spLocks noGrp="1"/>
          </p:cNvSpPr>
          <p:nvPr>
            <p:ph idx="1"/>
          </p:nvPr>
        </p:nvSpPr>
        <p:spPr/>
        <p:txBody>
          <a:bodyPr>
            <a:normAutofit fontScale="55000" lnSpcReduction="20000"/>
          </a:bodyPr>
          <a:lstStyle/>
          <a:p>
            <a:r>
              <a:rPr lang="en-US" b="1" dirty="0"/>
              <a:t>Center for Biostatistics &amp; BERD</a:t>
            </a:r>
          </a:p>
          <a:p>
            <a:r>
              <a:rPr lang="en-US" b="1" dirty="0"/>
              <a:t>GARC</a:t>
            </a:r>
            <a:r>
              <a:rPr lang="en-US" dirty="0"/>
              <a:t> (grant application resource center)</a:t>
            </a:r>
          </a:p>
          <a:p>
            <a:r>
              <a:rPr lang="en-US" b="1" dirty="0"/>
              <a:t>IRB</a:t>
            </a:r>
          </a:p>
          <a:p>
            <a:r>
              <a:rPr lang="en-US" b="1" dirty="0"/>
              <a:t>ORS</a:t>
            </a:r>
          </a:p>
          <a:p>
            <a:pPr lvl="1"/>
            <a:r>
              <a:rPr lang="en-US" dirty="0"/>
              <a:t>IND &amp; IDE consultation; Research Match; </a:t>
            </a:r>
            <a:r>
              <a:rPr lang="en-US" dirty="0" err="1"/>
              <a:t>recrutiemtn</a:t>
            </a:r>
            <a:r>
              <a:rPr lang="en-US" dirty="0"/>
              <a:t> methods; </a:t>
            </a:r>
            <a:r>
              <a:rPr lang="en-US" dirty="0" err="1"/>
              <a:t>ClinicalTrials.gov</a:t>
            </a:r>
            <a:endParaRPr lang="en-US" dirty="0"/>
          </a:p>
          <a:p>
            <a:r>
              <a:rPr lang="en-US" b="1" dirty="0"/>
              <a:t>Sinai </a:t>
            </a:r>
            <a:r>
              <a:rPr lang="en-US" b="1" dirty="0" err="1"/>
              <a:t>APPLab</a:t>
            </a:r>
            <a:endParaRPr lang="en-US" b="1" dirty="0"/>
          </a:p>
          <a:p>
            <a:r>
              <a:rPr lang="en-US" b="1" dirty="0"/>
              <a:t>Sinai </a:t>
            </a:r>
            <a:r>
              <a:rPr lang="en-US" b="1" dirty="0" err="1"/>
              <a:t>Biodesign</a:t>
            </a:r>
            <a:endParaRPr lang="en-US" b="1" dirty="0"/>
          </a:p>
          <a:p>
            <a:r>
              <a:rPr lang="en-US" b="1" dirty="0"/>
              <a:t>Research Portal</a:t>
            </a:r>
          </a:p>
          <a:p>
            <a:pPr lvl="1"/>
            <a:r>
              <a:rPr lang="en-US" dirty="0"/>
              <a:t>SPIN: funding </a:t>
            </a:r>
            <a:r>
              <a:rPr lang="en-US" dirty="0" err="1"/>
              <a:t>opportuntities</a:t>
            </a:r>
            <a:endParaRPr lang="en-US" dirty="0"/>
          </a:p>
          <a:p>
            <a:pPr lvl="1"/>
            <a:r>
              <a:rPr lang="en-US" dirty="0"/>
              <a:t>Grants application resource center</a:t>
            </a:r>
          </a:p>
          <a:p>
            <a:pPr lvl="1"/>
            <a:r>
              <a:rPr lang="en-US" dirty="0"/>
              <a:t>Protocol wizard to guide protocol requirements</a:t>
            </a:r>
          </a:p>
          <a:p>
            <a:r>
              <a:rPr lang="en-US" b="1" dirty="0"/>
              <a:t>PEAK </a:t>
            </a:r>
            <a:r>
              <a:rPr lang="en-US" dirty="0"/>
              <a:t>– IDEATE &amp; </a:t>
            </a:r>
            <a:r>
              <a:rPr lang="en-US" dirty="0" err="1"/>
              <a:t>Infoed</a:t>
            </a:r>
            <a:r>
              <a:rPr lang="en-US" dirty="0"/>
              <a:t> Training; other training modules of relevance to research</a:t>
            </a:r>
          </a:p>
          <a:p>
            <a:r>
              <a:rPr lang="en-US" i="1" dirty="0" err="1"/>
              <a:t>RedCap</a:t>
            </a:r>
            <a:r>
              <a:rPr lang="en-US" i="1" dirty="0"/>
              <a:t> including survey building &amp; eCRFs</a:t>
            </a:r>
            <a:endParaRPr lang="en-US" dirty="0"/>
          </a:p>
          <a:p>
            <a:r>
              <a:rPr lang="en-US" dirty="0"/>
              <a:t>Research IT</a:t>
            </a:r>
          </a:p>
          <a:p>
            <a:pPr lvl="1"/>
            <a:r>
              <a:rPr lang="en-US" i="1" dirty="0"/>
              <a:t>IDEATE – </a:t>
            </a:r>
            <a:r>
              <a:rPr lang="en-US" i="1" dirty="0">
                <a:hlinkClick r:id="rId2"/>
              </a:rPr>
              <a:t>Ideate@mssm.edu</a:t>
            </a:r>
            <a:r>
              <a:rPr lang="en-US" i="1" dirty="0"/>
              <a:t> ; ideate support – Jean Davis administrator</a:t>
            </a:r>
          </a:p>
          <a:p>
            <a:endParaRPr lang="en-US" dirty="0"/>
          </a:p>
        </p:txBody>
      </p:sp>
    </p:spTree>
    <p:extLst>
      <p:ext uri="{BB962C8B-B14F-4D97-AF65-F5344CB8AC3E}">
        <p14:creationId xmlns:p14="http://schemas.microsoft.com/office/powerpoint/2010/main" val="4123813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DFEE-2792-7C4E-BAAC-27B4DE6C9475}"/>
              </a:ext>
            </a:extLst>
          </p:cNvPr>
          <p:cNvSpPr>
            <a:spLocks noGrp="1"/>
          </p:cNvSpPr>
          <p:nvPr>
            <p:ph type="title"/>
          </p:nvPr>
        </p:nvSpPr>
        <p:spPr/>
        <p:txBody>
          <a:bodyPr/>
          <a:lstStyle/>
          <a:p>
            <a:r>
              <a:rPr lang="en-US" dirty="0"/>
              <a:t>New </a:t>
            </a:r>
            <a:r>
              <a:rPr lang="en-US" dirty="0" err="1"/>
              <a:t>WEbsites</a:t>
            </a:r>
            <a:endParaRPr lang="en-US" dirty="0"/>
          </a:p>
        </p:txBody>
      </p:sp>
      <p:sp>
        <p:nvSpPr>
          <p:cNvPr id="3" name="Content Placeholder 2">
            <a:extLst>
              <a:ext uri="{FF2B5EF4-FFF2-40B4-BE49-F238E27FC236}">
                <a16:creationId xmlns:a16="http://schemas.microsoft.com/office/drawing/2014/main" id="{9DB872E4-4081-FE4F-BD97-1E414B1062C5}"/>
              </a:ext>
            </a:extLst>
          </p:cNvPr>
          <p:cNvSpPr>
            <a:spLocks noGrp="1"/>
          </p:cNvSpPr>
          <p:nvPr>
            <p:ph idx="1"/>
          </p:nvPr>
        </p:nvSpPr>
        <p:spPr/>
        <p:txBody>
          <a:bodyPr/>
          <a:lstStyle/>
          <a:p>
            <a:pPr marL="0" indent="0">
              <a:buNone/>
            </a:pPr>
            <a:r>
              <a:rPr lang="en-US" dirty="0">
                <a:hlinkClick r:id="rId2"/>
              </a:rPr>
              <a:t>http://researchroadmap.mssm.edu/rrm/</a:t>
            </a:r>
            <a:endParaRPr lang="en-US" dirty="0"/>
          </a:p>
          <a:p>
            <a:pPr marL="0" indent="0">
              <a:buNone/>
            </a:pPr>
            <a:endParaRPr lang="en-US" dirty="0"/>
          </a:p>
          <a:p>
            <a:pPr marL="0" indent="0">
              <a:buNone/>
            </a:pPr>
            <a:r>
              <a:rPr lang="en-US" dirty="0">
                <a:hlinkClick r:id="" action="ppaction://hlinkshowjump?jump=lastslide"/>
              </a:rPr>
              <a:t>http://</a:t>
            </a:r>
            <a:r>
              <a:rPr lang="en-US" dirty="0" err="1">
                <a:hlinkClick r:id="" action="ppaction://hlinkshowjump?jump=lastslide"/>
              </a:rPr>
              <a:t>labs.icahn.mssm.edu</a:t>
            </a:r>
            <a:r>
              <a:rPr lang="en-US" dirty="0">
                <a:hlinkClick r:id="" action="ppaction://hlinkshowjump?jump=lastslide"/>
              </a:rPr>
              <a:t>/</a:t>
            </a:r>
            <a:r>
              <a:rPr lang="en-US" dirty="0" err="1">
                <a:hlinkClick r:id="" action="ppaction://hlinkshowjump?jump=lastslide"/>
              </a:rPr>
              <a:t>earlyinvestigators</a:t>
            </a:r>
            <a:r>
              <a:rPr lang="en-US" dirty="0">
                <a:hlinkClick r:id="" action="ppaction://hlinkshowjump?jump=lastslide"/>
              </a:rPr>
              <a:t>/</a:t>
            </a:r>
            <a:endParaRPr lang="en-US" dirty="0"/>
          </a:p>
        </p:txBody>
      </p:sp>
    </p:spTree>
    <p:extLst>
      <p:ext uri="{BB962C8B-B14F-4D97-AF65-F5344CB8AC3E}">
        <p14:creationId xmlns:p14="http://schemas.microsoft.com/office/powerpoint/2010/main" val="74315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CTSA Purpose</a:t>
            </a:r>
          </a:p>
        </p:txBody>
      </p:sp>
      <p:sp>
        <p:nvSpPr>
          <p:cNvPr id="9" name="Content Placeholder 8"/>
          <p:cNvSpPr>
            <a:spLocks noGrp="1"/>
          </p:cNvSpPr>
          <p:nvPr>
            <p:ph idx="1"/>
          </p:nvPr>
        </p:nvSpPr>
        <p:spPr/>
        <p:txBody>
          <a:bodyPr/>
          <a:lstStyle/>
          <a:p>
            <a:r>
              <a:rPr lang="en-US" i="1" dirty="0"/>
              <a:t>To reengineer &amp; transform the research enterprise</a:t>
            </a:r>
          </a:p>
          <a:p>
            <a:pPr lvl="1"/>
            <a:r>
              <a:rPr lang="en-US" i="1" dirty="0"/>
              <a:t>Move from a </a:t>
            </a:r>
            <a:r>
              <a:rPr lang="en-US" i="1" dirty="0" err="1"/>
              <a:t>Siloed</a:t>
            </a:r>
            <a:r>
              <a:rPr lang="en-US" i="1" dirty="0"/>
              <a:t> to a Systems Biology/Social Network structure</a:t>
            </a:r>
          </a:p>
          <a:p>
            <a:endParaRPr lang="en-US" dirty="0"/>
          </a:p>
        </p:txBody>
      </p:sp>
      <p:pic>
        <p:nvPicPr>
          <p:cNvPr id="10" name="Picture 9"/>
          <p:cNvPicPr>
            <a:picLocks noChangeAspect="1"/>
          </p:cNvPicPr>
          <p:nvPr/>
        </p:nvPicPr>
        <p:blipFill>
          <a:blip r:embed="rId2"/>
          <a:stretch>
            <a:fillRect/>
          </a:stretch>
        </p:blipFill>
        <p:spPr>
          <a:xfrm>
            <a:off x="457199" y="3970997"/>
            <a:ext cx="3090183" cy="2043895"/>
          </a:xfrm>
          <a:prstGeom prst="rect">
            <a:avLst/>
          </a:prstGeom>
        </p:spPr>
      </p:pic>
      <p:pic>
        <p:nvPicPr>
          <p:cNvPr id="11" name="Picture 10"/>
          <p:cNvPicPr>
            <a:picLocks noChangeAspect="1"/>
          </p:cNvPicPr>
          <p:nvPr/>
        </p:nvPicPr>
        <p:blipFill>
          <a:blip r:embed="rId3"/>
          <a:stretch>
            <a:fillRect/>
          </a:stretch>
        </p:blipFill>
        <p:spPr>
          <a:xfrm>
            <a:off x="4554665" y="3795806"/>
            <a:ext cx="3845589" cy="2330357"/>
          </a:xfrm>
          <a:prstGeom prst="rect">
            <a:avLst/>
          </a:prstGeom>
        </p:spPr>
      </p:pic>
      <p:sp>
        <p:nvSpPr>
          <p:cNvPr id="13" name="TextBox 12"/>
          <p:cNvSpPr txBox="1"/>
          <p:nvPr/>
        </p:nvSpPr>
        <p:spPr>
          <a:xfrm>
            <a:off x="3970732" y="4963747"/>
            <a:ext cx="759111" cy="523220"/>
          </a:xfrm>
          <a:prstGeom prst="rect">
            <a:avLst/>
          </a:prstGeom>
          <a:noFill/>
        </p:spPr>
        <p:txBody>
          <a:bodyPr wrap="square" rtlCol="0">
            <a:spAutoFit/>
          </a:bodyPr>
          <a:lstStyle/>
          <a:p>
            <a:r>
              <a:rPr lang="en-US" sz="2800" dirty="0"/>
              <a:t>to</a:t>
            </a:r>
          </a:p>
        </p:txBody>
      </p:sp>
      <p:sp>
        <p:nvSpPr>
          <p:cNvPr id="14" name="Right Arrow 13"/>
          <p:cNvSpPr/>
          <p:nvPr/>
        </p:nvSpPr>
        <p:spPr>
          <a:xfrm>
            <a:off x="3751435" y="434185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17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CTSA Program</a:t>
            </a:r>
          </a:p>
        </p:txBody>
      </p:sp>
      <p:sp>
        <p:nvSpPr>
          <p:cNvPr id="4" name="Content Placeholder 3"/>
          <p:cNvSpPr>
            <a:spLocks noGrp="1"/>
          </p:cNvSpPr>
          <p:nvPr>
            <p:ph idx="1"/>
          </p:nvPr>
        </p:nvSpPr>
        <p:spPr/>
        <p:txBody>
          <a:bodyPr/>
          <a:lstStyle/>
          <a:p>
            <a:r>
              <a:rPr lang="en-US" dirty="0"/>
              <a:t>Establish novel initiatives which focus  on efforts that are essential to accelerate basic research discoveries and speed translation of these discoveries into clinical practice as well as explicitly address roadblocks that slow the pace of medical research in improving the health and well being of society</a:t>
            </a:r>
          </a:p>
          <a:p>
            <a:endParaRPr lang="en-US" dirty="0"/>
          </a:p>
        </p:txBody>
      </p:sp>
    </p:spTree>
    <p:extLst>
      <p:ext uri="{BB962C8B-B14F-4D97-AF65-F5344CB8AC3E}">
        <p14:creationId xmlns:p14="http://schemas.microsoft.com/office/powerpoint/2010/main" val="1448423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008313" cy="1162050"/>
          </a:xfrm>
        </p:spPr>
        <p:txBody>
          <a:bodyPr>
            <a:normAutofit/>
          </a:bodyPr>
          <a:lstStyle/>
          <a:p>
            <a:r>
              <a:rPr lang="en-US" sz="2800" dirty="0"/>
              <a:t>CTSA Key Research Elements</a:t>
            </a:r>
          </a:p>
        </p:txBody>
      </p:sp>
      <p:pic>
        <p:nvPicPr>
          <p:cNvPr id="4" name="Content Placeholder 3"/>
          <p:cNvPicPr>
            <a:picLocks noGrp="1" noChangeAspect="1"/>
          </p:cNvPicPr>
          <p:nvPr>
            <p:ph idx="1"/>
          </p:nvPr>
        </p:nvPicPr>
        <p:blipFill>
          <a:blip r:embed="rId2"/>
          <a:srcRect t="-45419" b="-45419"/>
          <a:stretch>
            <a:fillRect/>
          </a:stretch>
        </p:blipFill>
        <p:spPr>
          <a:xfrm>
            <a:off x="3465513" y="-1516464"/>
            <a:ext cx="5111750" cy="7885655"/>
          </a:xfrm>
        </p:spPr>
      </p:pic>
      <p:sp>
        <p:nvSpPr>
          <p:cNvPr id="6" name="Text Placeholder 5"/>
          <p:cNvSpPr>
            <a:spLocks noGrp="1"/>
          </p:cNvSpPr>
          <p:nvPr>
            <p:ph type="body" sz="half" idx="2"/>
          </p:nvPr>
        </p:nvSpPr>
        <p:spPr/>
        <p:txBody>
          <a:bodyPr/>
          <a:lstStyle/>
          <a:p>
            <a:pPr>
              <a:buFont typeface="Arial"/>
              <a:buChar char="•"/>
            </a:pPr>
            <a:r>
              <a:rPr lang="en-US" sz="2800" dirty="0"/>
              <a:t>Translational</a:t>
            </a:r>
          </a:p>
          <a:p>
            <a:pPr>
              <a:buFont typeface="Arial"/>
              <a:buChar char="•"/>
            </a:pPr>
            <a:r>
              <a:rPr lang="en-US" sz="2800" dirty="0"/>
              <a:t>Innovation</a:t>
            </a:r>
          </a:p>
          <a:p>
            <a:pPr>
              <a:buFont typeface="Arial"/>
              <a:buChar char="•"/>
            </a:pPr>
            <a:r>
              <a:rPr lang="en-US" sz="2800" dirty="0" err="1"/>
              <a:t>Transdisciplinary</a:t>
            </a:r>
            <a:endParaRPr lang="en-US" sz="2800" dirty="0"/>
          </a:p>
          <a:p>
            <a:pPr>
              <a:buFont typeface="Arial"/>
              <a:buChar char="•"/>
            </a:pPr>
            <a:r>
              <a:rPr lang="en-US" sz="2800" dirty="0"/>
              <a:t>Communities of Practice (</a:t>
            </a:r>
            <a:r>
              <a:rPr lang="en-US" sz="2800" dirty="0" err="1"/>
              <a:t>CoP</a:t>
            </a:r>
            <a:r>
              <a:rPr lang="en-US" sz="2800" dirty="0"/>
              <a:t>)</a:t>
            </a:r>
          </a:p>
          <a:p>
            <a:pPr lvl="1"/>
            <a:r>
              <a:rPr lang="en-US" sz="2800" i="1" dirty="0"/>
              <a:t>Team Science</a:t>
            </a:r>
            <a:endParaRPr lang="en-US" dirty="0"/>
          </a:p>
        </p:txBody>
      </p:sp>
    </p:spTree>
    <p:extLst>
      <p:ext uri="{BB962C8B-B14F-4D97-AF65-F5344CB8AC3E}">
        <p14:creationId xmlns:p14="http://schemas.microsoft.com/office/powerpoint/2010/main" val="4192621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a:t>
            </a:r>
          </a:p>
        </p:txBody>
      </p:sp>
      <p:sp>
        <p:nvSpPr>
          <p:cNvPr id="3" name="Content Placeholder 2"/>
          <p:cNvSpPr>
            <a:spLocks noGrp="1"/>
          </p:cNvSpPr>
          <p:nvPr>
            <p:ph idx="1"/>
          </p:nvPr>
        </p:nvSpPr>
        <p:spPr/>
        <p:txBody>
          <a:bodyPr/>
          <a:lstStyle/>
          <a:p>
            <a:r>
              <a:rPr lang="en-US" dirty="0"/>
              <a:t>Definition:</a:t>
            </a:r>
          </a:p>
          <a:p>
            <a:pPr lvl="1"/>
            <a:r>
              <a:rPr lang="en-US" dirty="0"/>
              <a:t>The process of translating an idea or invention into a good or </a:t>
            </a:r>
            <a:r>
              <a:rPr lang="en-US" dirty="0" err="1"/>
              <a:t>service(s</a:t>
            </a:r>
            <a:r>
              <a:rPr lang="en-US" dirty="0"/>
              <a:t>) that creates value for others and satisfies a specific need</a:t>
            </a:r>
          </a:p>
          <a:p>
            <a:pPr lvl="1"/>
            <a:r>
              <a:rPr lang="en-US" dirty="0"/>
              <a:t>The deliberate application of information, imagination, or initiative in deriving different values from resources &amp; includes a processes by which new ideas are generated and converted into useful products, tools, applications</a:t>
            </a:r>
          </a:p>
        </p:txBody>
      </p:sp>
    </p:spTree>
    <p:extLst>
      <p:ext uri="{BB962C8B-B14F-4D97-AF65-F5344CB8AC3E}">
        <p14:creationId xmlns:p14="http://schemas.microsoft.com/office/powerpoint/2010/main" val="3487731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4806</TotalTime>
  <Words>2034</Words>
  <Application>Microsoft Macintosh PowerPoint</Application>
  <PresentationFormat>On-screen Show (4:3)</PresentationFormat>
  <Paragraphs>345</Paragraphs>
  <Slides>56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ＭＳ Ｐゴシック</vt:lpstr>
      <vt:lpstr>Arial</vt:lpstr>
      <vt:lpstr>Braggadocio</vt:lpstr>
      <vt:lpstr>Calibri</vt:lpstr>
      <vt:lpstr>Times</vt:lpstr>
      <vt:lpstr>Office Theme</vt:lpstr>
      <vt:lpstr>The CTSA: Fostering Team Science and Research Innovation</vt:lpstr>
      <vt:lpstr>CTSA</vt:lpstr>
      <vt:lpstr>Clinical and Translational Science Award (CTSA): what is it?</vt:lpstr>
      <vt:lpstr>PowerPoint Presentation</vt:lpstr>
      <vt:lpstr>CTSA Program: Purpose</vt:lpstr>
      <vt:lpstr>CTSA Purpose</vt:lpstr>
      <vt:lpstr>CTSA Program</vt:lpstr>
      <vt:lpstr>CTSA Key Research Elements</vt:lpstr>
      <vt:lpstr>Innovation</vt:lpstr>
      <vt:lpstr>Types of Innovation*</vt:lpstr>
      <vt:lpstr>Revolutionary Innovation</vt:lpstr>
      <vt:lpstr>PowerPoint Presentation</vt:lpstr>
      <vt:lpstr>CTSA</vt:lpstr>
      <vt:lpstr>Harnessing Data in the Information Age</vt:lpstr>
      <vt:lpstr>Landscape of Biomedical Science From Solitary to Team Framework</vt:lpstr>
      <vt:lpstr>Origin of the CTSA</vt:lpstr>
      <vt:lpstr>Cancer Translational Research Allied Consortium (C-TRAC)</vt:lpstr>
      <vt:lpstr>C-TRAC:  a precursor for CTSA Blueprint</vt:lpstr>
      <vt:lpstr>Origin of the CTSA</vt:lpstr>
      <vt:lpstr>NIH RoadMap</vt:lpstr>
      <vt:lpstr>PowerPoint Presentation</vt:lpstr>
      <vt:lpstr>Three Themes</vt:lpstr>
      <vt:lpstr>Spectrum of Collaborative Research</vt:lpstr>
      <vt:lpstr>Multidisciplinary</vt:lpstr>
      <vt:lpstr>Interdisciplinary</vt:lpstr>
      <vt:lpstr>Transdisciplinary Research</vt:lpstr>
      <vt:lpstr>Transdisciplinary Research1</vt:lpstr>
      <vt:lpstr>Examples of Transdisciplinary Research</vt:lpstr>
      <vt:lpstr>Examples of Transdisciplinary Research</vt:lpstr>
      <vt:lpstr>Funding for the RoadMap Initiatives</vt:lpstr>
      <vt:lpstr>PowerPoint Presentation</vt:lpstr>
      <vt:lpstr>PowerPoint Presentation</vt:lpstr>
      <vt:lpstr>Origin of the CTSA</vt:lpstr>
      <vt:lpstr>PowerPoint Presentation</vt:lpstr>
      <vt:lpstr>PowerPoint Presentation</vt:lpstr>
      <vt:lpstr>Transdisciplinary C/T Investigator: Characteristics &amp; Skill Set </vt:lpstr>
      <vt:lpstr>PowerPoint Presentation</vt:lpstr>
      <vt:lpstr>Challenges1</vt:lpstr>
      <vt:lpstr>The Basic and Clinical Science Cultural Divide</vt:lpstr>
      <vt:lpstr>PowerPoint Presentation</vt:lpstr>
      <vt:lpstr>PowerPoint Presentation</vt:lpstr>
      <vt:lpstr>ConduITS:  Institute for Translational Sciences</vt:lpstr>
      <vt:lpstr>  Clinical &amp; Translational Science (CTS) Education: Goals</vt:lpstr>
      <vt:lpstr>Mentored to Independent Investigator</vt:lpstr>
      <vt:lpstr>PowerPoint Presentation</vt:lpstr>
      <vt:lpstr>Funding*</vt:lpstr>
      <vt:lpstr>Federal Funding</vt:lpstr>
      <vt:lpstr>Non-Federal Funding*</vt:lpstr>
      <vt:lpstr>Other Funding</vt:lpstr>
      <vt:lpstr>PowerPoint Presentation</vt:lpstr>
      <vt:lpstr>Office of Research Infrastructure Programs (ORIP) Strategic Plan </vt:lpstr>
      <vt:lpstr>Management Essentials for the Emerging/Early Investigator*</vt:lpstr>
      <vt:lpstr>Matrix Mentoring Model*</vt:lpstr>
      <vt:lpstr>IDP: Guiding Mentee Career Development*</vt:lpstr>
      <vt:lpstr>Institutional Resources to Support Research</vt:lpstr>
      <vt:lpstr>New WEbsites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janice gabrilove</dc:creator>
  <cp:lastModifiedBy>janice gabrilove</cp:lastModifiedBy>
  <cp:revision>68</cp:revision>
  <dcterms:created xsi:type="dcterms:W3CDTF">2017-09-15T11:51:42Z</dcterms:created>
  <dcterms:modified xsi:type="dcterms:W3CDTF">2019-08-16T14:39:37Z</dcterms:modified>
</cp:coreProperties>
</file>